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365" r:id="rId2"/>
    <p:sldId id="366" r:id="rId3"/>
    <p:sldId id="256" r:id="rId4"/>
    <p:sldId id="270" r:id="rId5"/>
    <p:sldId id="257" r:id="rId6"/>
    <p:sldId id="258" r:id="rId7"/>
    <p:sldId id="271" r:id="rId8"/>
    <p:sldId id="272" r:id="rId9"/>
    <p:sldId id="259" r:id="rId10"/>
    <p:sldId id="260" r:id="rId11"/>
    <p:sldId id="283" r:id="rId12"/>
    <p:sldId id="284" r:id="rId13"/>
    <p:sldId id="285" r:id="rId14"/>
    <p:sldId id="261" r:id="rId15"/>
    <p:sldId id="264" r:id="rId16"/>
    <p:sldId id="266" r:id="rId17"/>
    <p:sldId id="267" r:id="rId18"/>
    <p:sldId id="268" r:id="rId19"/>
    <p:sldId id="286" r:id="rId20"/>
    <p:sldId id="287" r:id="rId21"/>
    <p:sldId id="288" r:id="rId22"/>
    <p:sldId id="289" r:id="rId23"/>
    <p:sldId id="290" r:id="rId24"/>
    <p:sldId id="291" r:id="rId25"/>
    <p:sldId id="317" r:id="rId26"/>
    <p:sldId id="292" r:id="rId27"/>
    <p:sldId id="293" r:id="rId28"/>
    <p:sldId id="294" r:id="rId29"/>
    <p:sldId id="295" r:id="rId30"/>
    <p:sldId id="296" r:id="rId31"/>
    <p:sldId id="318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9" r:id="rId52"/>
    <p:sldId id="361" r:id="rId53"/>
    <p:sldId id="362" r:id="rId54"/>
    <p:sldId id="363" r:id="rId55"/>
    <p:sldId id="364" r:id="rId56"/>
    <p:sldId id="320" r:id="rId57"/>
    <p:sldId id="321" r:id="rId58"/>
    <p:sldId id="323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345" r:id="rId80"/>
    <p:sldId id="346" r:id="rId81"/>
    <p:sldId id="347" r:id="rId82"/>
    <p:sldId id="348" r:id="rId83"/>
    <p:sldId id="349" r:id="rId84"/>
    <p:sldId id="350" r:id="rId85"/>
    <p:sldId id="351" r:id="rId86"/>
    <p:sldId id="352" r:id="rId87"/>
    <p:sldId id="353" r:id="rId88"/>
    <p:sldId id="354" r:id="rId89"/>
    <p:sldId id="359" r:id="rId90"/>
    <p:sldId id="355" r:id="rId91"/>
    <p:sldId id="356" r:id="rId92"/>
    <p:sldId id="357" r:id="rId93"/>
    <p:sldId id="358" r:id="rId94"/>
    <p:sldId id="360" r:id="rId95"/>
    <p:sldId id="367" r:id="rId96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4" y="-9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B2ABA-BBC6-4FC1-A661-98FB703A61AC}" type="datetimeFigureOut">
              <a:rPr lang="en-GB" smtClean="0"/>
              <a:t>10/10/2014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F8512-8F58-4496-86B4-EA0D616A91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305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3964-5430-421E-BACE-D12BFCE636C7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0A2F9-1CF2-4698-B979-7C0FD894A1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9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1B7F82-B481-4546-B599-477E2CA00D89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50A95-1019-46C8-A193-399ECF685D1A}" type="slidenum">
              <a:rPr lang="en-US"/>
              <a:pPr/>
              <a:t>65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B544A8-65BC-412F-8CE8-4D5736278ABB}" type="slidenum">
              <a:rPr lang="en-US"/>
              <a:pPr/>
              <a:t>66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F9697-195C-4AD2-ACD4-4ABFB4A7BC46}" type="slidenum">
              <a:rPr lang="en-US"/>
              <a:pPr/>
              <a:t>67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4238B4-6E06-4C86-9B7F-367709F8F05A}" type="slidenum">
              <a:rPr lang="en-US"/>
              <a:pPr/>
              <a:t>68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81A841-FA7F-4FE7-80A2-96B8FD9611E7}" type="slidenum">
              <a:rPr lang="en-US"/>
              <a:pPr/>
              <a:t>69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F5CC91-9116-4C2F-B94E-CE003C93E25D}" type="slidenum">
              <a:rPr lang="en-US"/>
              <a:pPr/>
              <a:t>70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D46833-10E5-4AB4-8735-48798F20DDE8}" type="slidenum">
              <a:rPr lang="en-US"/>
              <a:pPr/>
              <a:t>71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1DE5A6-2A34-412D-A049-4B6A659E6F50}" type="slidenum">
              <a:rPr lang="en-US"/>
              <a:pPr/>
              <a:t>72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F10970-8369-4EED-B6B5-8D39ED060A01}" type="slidenum">
              <a:rPr lang="en-US"/>
              <a:pPr/>
              <a:t>73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A2F059-DC5C-438E-A615-652D4D6562E5}" type="slidenum">
              <a:rPr lang="en-US"/>
              <a:pPr/>
              <a:t>74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58068-18E1-45F6-8225-B58C133791B3}" type="slidenum">
              <a:rPr lang="en-US"/>
              <a:pPr/>
              <a:t>8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001D46-7B91-4776-9375-A5AFCB3BD93F}" type="slidenum">
              <a:rPr lang="en-US"/>
              <a:pPr/>
              <a:t>75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6301A7-0D49-4A48-A4E4-0B11C63BBCE0}" type="slidenum">
              <a:rPr lang="en-US"/>
              <a:pPr/>
              <a:t>76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6C1BBF-3388-4CF9-AA6E-2F5DB8CDB296}" type="slidenum">
              <a:rPr lang="en-US"/>
              <a:pPr/>
              <a:t>77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4CB243-FC22-49F0-8986-E8D7785FDB1A}" type="slidenum">
              <a:rPr lang="en-US"/>
              <a:pPr/>
              <a:t>78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720CB0-7AA8-48F4-8D43-8784F901D340}" type="slidenum">
              <a:rPr lang="en-US"/>
              <a:pPr/>
              <a:t>79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5FD03-FD55-4AF7-A500-458BEF3F2FE0}" type="slidenum">
              <a:rPr lang="en-US"/>
              <a:pPr/>
              <a:t>80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5B3C3-7D55-4928-B319-B0081D107C73}" type="slidenum">
              <a:rPr lang="en-US"/>
              <a:pPr/>
              <a:t>81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7FFC91-2382-46FD-8DE9-1B8DB3BF16DD}" type="slidenum">
              <a:rPr lang="en-US"/>
              <a:pPr/>
              <a:t>82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12F487-CAC2-420F-9405-51B091D90D1E}" type="slidenum">
              <a:rPr lang="en-US"/>
              <a:pPr/>
              <a:t>83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709E8-8417-4691-A67D-4D39458B9A7C}" type="slidenum">
              <a:rPr lang="en-US"/>
              <a:pPr/>
              <a:t>84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11C880-F328-45E0-A552-355BD9D77183}" type="slidenum">
              <a:rPr lang="en-US"/>
              <a:pPr/>
              <a:t>58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CC48D1-F264-4081-A5F7-C7AF696943D6}" type="slidenum">
              <a:rPr lang="en-US"/>
              <a:pPr/>
              <a:t>85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758BFF-9BF4-4472-845A-99AF563DADBB}" type="slidenum">
              <a:rPr lang="en-US"/>
              <a:pPr/>
              <a:t>86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885F14-6227-4D49-B7E7-F086EB69D4CB}" type="slidenum">
              <a:rPr lang="en-US"/>
              <a:pPr/>
              <a:t>87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2AA2A9-3059-4547-A933-D5D9717E4EA5}" type="slidenum">
              <a:rPr lang="en-US"/>
              <a:pPr/>
              <a:t>88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953723-13F5-40CC-B0EF-CFC271C5B332}" type="slidenum">
              <a:rPr lang="en-US"/>
              <a:pPr/>
              <a:t>90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150630-A518-4D02-B0B2-01D6DBD37709}" type="slidenum">
              <a:rPr lang="en-US"/>
              <a:pPr/>
              <a:t>91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87595C-E789-40A2-9F72-D44FF92DFCBB}" type="slidenum">
              <a:rPr lang="en-US"/>
              <a:pPr/>
              <a:t>92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8CB976-606E-44B8-8DB3-806A4FF80265}" type="slidenum">
              <a:rPr lang="en-US"/>
              <a:pPr/>
              <a:t>93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CF6364-61D6-4271-8B25-EF48E5F0EDA7}" type="slidenum">
              <a:rPr lang="en-US"/>
              <a:pPr/>
              <a:t>59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50D39-8618-4F85-835C-965359686315}" type="slidenum">
              <a:rPr lang="en-US"/>
              <a:pPr/>
              <a:t>60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161B3F-4B39-4058-A792-F4B097C61384}" type="slidenum">
              <a:rPr lang="en-US"/>
              <a:pPr/>
              <a:t>61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16FD86-DDCA-4195-AAB0-97F29389E455}" type="slidenum">
              <a:rPr lang="en-US"/>
              <a:pPr/>
              <a:t>62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563508-78AD-4D68-926C-8ED2448DB503}" type="slidenum">
              <a:rPr lang="en-US"/>
              <a:pPr/>
              <a:t>63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E9ED4C-9D50-44C7-AAAD-3234B7E7154A}" type="slidenum">
              <a:rPr lang="en-US"/>
              <a:pPr/>
              <a:t>64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A655-A622-4505-845E-16AF1575BD5A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3736-9A1D-4D06-BA72-36929928B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A655-A622-4505-845E-16AF1575BD5A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3736-9A1D-4D06-BA72-36929928B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A655-A622-4505-845E-16AF1575BD5A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3736-9A1D-4D06-BA72-36929928B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000A25-730E-4CFE-8937-AA0115222B9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A655-A622-4505-845E-16AF1575BD5A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3736-9A1D-4D06-BA72-36929928B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A655-A622-4505-845E-16AF1575BD5A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3736-9A1D-4D06-BA72-36929928B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A655-A622-4505-845E-16AF1575BD5A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3736-9A1D-4D06-BA72-36929928B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A655-A622-4505-845E-16AF1575BD5A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3736-9A1D-4D06-BA72-36929928B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A655-A622-4505-845E-16AF1575BD5A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3736-9A1D-4D06-BA72-36929928B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A655-A622-4505-845E-16AF1575BD5A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3736-9A1D-4D06-BA72-36929928B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A655-A622-4505-845E-16AF1575BD5A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3736-9A1D-4D06-BA72-36929928B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A655-A622-4505-845E-16AF1575BD5A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13736-9A1D-4D06-BA72-36929928B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DA655-A622-4505-845E-16AF1575BD5A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13736-9A1D-4D06-BA72-36929928BC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95599"/>
            <a:ext cx="8735012" cy="368617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04800" y="152400"/>
            <a:ext cx="7162800" cy="2514600"/>
          </a:xfrm>
          <a:prstGeom prst="wedgeRoundRectCallout">
            <a:avLst>
              <a:gd name="adj1" fmla="val 17274"/>
              <a:gd name="adj2" fmla="val 64671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chemeClr val="tx1"/>
                </a:solidFill>
              </a:rPr>
              <a:t>Don’t forget your projectile investigation is due in on Friday 24</a:t>
            </a:r>
            <a:r>
              <a:rPr lang="en-GB" sz="4000" baseline="30000" dirty="0" smtClean="0">
                <a:solidFill>
                  <a:schemeClr val="tx1"/>
                </a:solidFill>
              </a:rPr>
              <a:t>th</a:t>
            </a:r>
            <a:r>
              <a:rPr lang="en-GB" sz="4000" dirty="0" smtClean="0">
                <a:solidFill>
                  <a:schemeClr val="tx1"/>
                </a:solidFill>
              </a:rPr>
              <a:t> </a:t>
            </a:r>
            <a:r>
              <a:rPr lang="en-GB" sz="4000" dirty="0">
                <a:solidFill>
                  <a:schemeClr val="tx1"/>
                </a:solidFill>
              </a:rPr>
              <a:t>O</a:t>
            </a:r>
            <a:r>
              <a:rPr lang="en-GB" sz="4000" dirty="0" smtClean="0">
                <a:solidFill>
                  <a:schemeClr val="tx1"/>
                </a:solidFill>
              </a:rPr>
              <a:t>ctober</a:t>
            </a:r>
            <a:endParaRPr lang="en-GB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22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Inclined slope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 rot="1440244">
            <a:off x="1584325" y="4848225"/>
            <a:ext cx="955675" cy="5175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845" name="Line 7"/>
          <p:cNvSpPr>
            <a:spLocks noChangeShapeType="1"/>
          </p:cNvSpPr>
          <p:nvPr/>
        </p:nvSpPr>
        <p:spPr bwMode="auto">
          <a:xfrm>
            <a:off x="6121400" y="5502275"/>
            <a:ext cx="0" cy="1074738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6196013" y="6092825"/>
            <a:ext cx="1968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 (weight)</a:t>
            </a:r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6097588" y="4262438"/>
            <a:ext cx="285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R (normal reaction force)</a:t>
            </a:r>
          </a:p>
        </p:txBody>
      </p:sp>
      <p:sp>
        <p:nvSpPr>
          <p:cNvPr id="35848" name="AutoShape 11"/>
          <p:cNvSpPr>
            <a:spLocks noChangeArrowheads="1"/>
          </p:cNvSpPr>
          <p:nvPr/>
        </p:nvSpPr>
        <p:spPr bwMode="auto">
          <a:xfrm>
            <a:off x="541338" y="4711700"/>
            <a:ext cx="3741737" cy="1698625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849" name="Rectangle 12"/>
          <p:cNvSpPr>
            <a:spLocks noChangeArrowheads="1"/>
          </p:cNvSpPr>
          <p:nvPr/>
        </p:nvSpPr>
        <p:spPr bwMode="auto">
          <a:xfrm rot="1440244">
            <a:off x="5775325" y="5016500"/>
            <a:ext cx="955675" cy="5175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850" name="Line 8"/>
          <p:cNvSpPr>
            <a:spLocks noChangeShapeType="1"/>
          </p:cNvSpPr>
          <p:nvPr/>
        </p:nvSpPr>
        <p:spPr bwMode="auto">
          <a:xfrm flipV="1">
            <a:off x="6127750" y="4532313"/>
            <a:ext cx="334963" cy="944562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51" name="Line 13"/>
          <p:cNvSpPr>
            <a:spLocks noChangeShapeType="1"/>
          </p:cNvSpPr>
          <p:nvPr/>
        </p:nvSpPr>
        <p:spPr bwMode="auto">
          <a:xfrm flipH="1" flipV="1">
            <a:off x="5638800" y="5257799"/>
            <a:ext cx="461962" cy="2301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Text Box 14"/>
          <p:cNvSpPr txBox="1">
            <a:spLocks noChangeArrowheads="1"/>
          </p:cNvSpPr>
          <p:nvPr/>
        </p:nvSpPr>
        <p:spPr bwMode="auto">
          <a:xfrm>
            <a:off x="4383088" y="4637088"/>
            <a:ext cx="1284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 (friction)</a:t>
            </a:r>
          </a:p>
        </p:txBody>
      </p:sp>
      <p:sp>
        <p:nvSpPr>
          <p:cNvPr id="35853" name="Text Box 15"/>
          <p:cNvSpPr txBox="1">
            <a:spLocks noChangeArrowheads="1"/>
          </p:cNvSpPr>
          <p:nvPr/>
        </p:nvSpPr>
        <p:spPr bwMode="auto">
          <a:xfrm>
            <a:off x="5383213" y="1511300"/>
            <a:ext cx="3060700" cy="17684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If a body touches another body there is a </a:t>
            </a:r>
            <a:r>
              <a:rPr lang="en-US" i="1"/>
              <a:t>force of reaction</a:t>
            </a:r>
            <a:r>
              <a:rPr lang="en-US"/>
              <a:t> or </a:t>
            </a:r>
            <a:r>
              <a:rPr lang="en-US" i="1"/>
              <a:t>contact force</a:t>
            </a:r>
            <a:r>
              <a:rPr lang="en-US"/>
              <a:t>. The force is </a:t>
            </a:r>
            <a:r>
              <a:rPr lang="en-US" i="1"/>
              <a:t>perpendicular</a:t>
            </a:r>
            <a:r>
              <a:rPr lang="en-US"/>
              <a:t> to the body exerting the force</a:t>
            </a:r>
          </a:p>
        </p:txBody>
      </p:sp>
      <p:sp>
        <p:nvSpPr>
          <p:cNvPr id="35854" name="Line 16"/>
          <p:cNvSpPr>
            <a:spLocks noChangeShapeType="1"/>
          </p:cNvSpPr>
          <p:nvPr/>
        </p:nvSpPr>
        <p:spPr bwMode="auto">
          <a:xfrm>
            <a:off x="6186488" y="3079750"/>
            <a:ext cx="288925" cy="1155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If stationary (or constant speed)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Inclined slope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 rot="1440244">
            <a:off x="1584325" y="4848225"/>
            <a:ext cx="955675" cy="5175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845" name="Line 7"/>
          <p:cNvSpPr>
            <a:spLocks noChangeShapeType="1"/>
          </p:cNvSpPr>
          <p:nvPr/>
        </p:nvSpPr>
        <p:spPr bwMode="auto">
          <a:xfrm>
            <a:off x="6121400" y="5502275"/>
            <a:ext cx="0" cy="1074738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6196013" y="6092825"/>
            <a:ext cx="1968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 (weight)</a:t>
            </a:r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6097588" y="4262438"/>
            <a:ext cx="285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R (normal reaction force)</a:t>
            </a:r>
          </a:p>
        </p:txBody>
      </p:sp>
      <p:sp>
        <p:nvSpPr>
          <p:cNvPr id="35848" name="AutoShape 11"/>
          <p:cNvSpPr>
            <a:spLocks noChangeArrowheads="1"/>
          </p:cNvSpPr>
          <p:nvPr/>
        </p:nvSpPr>
        <p:spPr bwMode="auto">
          <a:xfrm>
            <a:off x="541338" y="4711700"/>
            <a:ext cx="3741737" cy="1698625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849" name="Rectangle 12"/>
          <p:cNvSpPr>
            <a:spLocks noChangeArrowheads="1"/>
          </p:cNvSpPr>
          <p:nvPr/>
        </p:nvSpPr>
        <p:spPr bwMode="auto">
          <a:xfrm rot="1440244">
            <a:off x="5775325" y="5016500"/>
            <a:ext cx="955675" cy="5175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850" name="Line 8"/>
          <p:cNvSpPr>
            <a:spLocks noChangeShapeType="1"/>
          </p:cNvSpPr>
          <p:nvPr/>
        </p:nvSpPr>
        <p:spPr bwMode="auto">
          <a:xfrm flipV="1">
            <a:off x="6127750" y="4532313"/>
            <a:ext cx="334963" cy="944562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51" name="Line 13"/>
          <p:cNvSpPr>
            <a:spLocks noChangeShapeType="1"/>
          </p:cNvSpPr>
          <p:nvPr/>
        </p:nvSpPr>
        <p:spPr bwMode="auto">
          <a:xfrm flipH="1" flipV="1">
            <a:off x="5638799" y="5257799"/>
            <a:ext cx="461963" cy="2301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Text Box 14"/>
          <p:cNvSpPr txBox="1">
            <a:spLocks noChangeArrowheads="1"/>
          </p:cNvSpPr>
          <p:nvPr/>
        </p:nvSpPr>
        <p:spPr bwMode="auto">
          <a:xfrm>
            <a:off x="4383088" y="4637088"/>
            <a:ext cx="1284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 (friction)</a:t>
            </a: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flipV="1">
            <a:off x="5562600" y="2133600"/>
            <a:ext cx="334963" cy="944562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5943600" y="2133600"/>
            <a:ext cx="0" cy="1074738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 flipV="1">
            <a:off x="5486399" y="3047999"/>
            <a:ext cx="436563" cy="1809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172200" y="2209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resultant force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Components of weight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Components parallel to plane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Friction = </a:t>
            </a:r>
            <a:r>
              <a:rPr lang="en-US" dirty="0" err="1" smtClean="0"/>
              <a:t>Wsinθ</a:t>
            </a:r>
            <a:endParaRPr lang="en-US" dirty="0" smtClean="0"/>
          </a:p>
        </p:txBody>
      </p:sp>
      <p:sp>
        <p:nvSpPr>
          <p:cNvPr id="35845" name="Line 7"/>
          <p:cNvSpPr>
            <a:spLocks noChangeShapeType="1"/>
          </p:cNvSpPr>
          <p:nvPr/>
        </p:nvSpPr>
        <p:spPr bwMode="auto">
          <a:xfrm>
            <a:off x="4495800" y="2819400"/>
            <a:ext cx="0" cy="2057400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6553200" y="3200400"/>
            <a:ext cx="1968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W (weight)</a:t>
            </a:r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1295400" y="3124200"/>
            <a:ext cx="285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R (normal reaction force)</a:t>
            </a:r>
          </a:p>
        </p:txBody>
      </p:sp>
      <p:sp>
        <p:nvSpPr>
          <p:cNvPr id="35850" name="Line 8"/>
          <p:cNvSpPr>
            <a:spLocks noChangeShapeType="1"/>
          </p:cNvSpPr>
          <p:nvPr/>
        </p:nvSpPr>
        <p:spPr bwMode="auto">
          <a:xfrm flipV="1">
            <a:off x="3657600" y="2819400"/>
            <a:ext cx="838200" cy="1630362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51" name="Line 13"/>
          <p:cNvSpPr>
            <a:spLocks noChangeShapeType="1"/>
          </p:cNvSpPr>
          <p:nvPr/>
        </p:nvSpPr>
        <p:spPr bwMode="auto">
          <a:xfrm flipH="1" flipV="1">
            <a:off x="3581399" y="4419600"/>
            <a:ext cx="919163" cy="4587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Text Box 14"/>
          <p:cNvSpPr txBox="1">
            <a:spLocks noChangeArrowheads="1"/>
          </p:cNvSpPr>
          <p:nvPr/>
        </p:nvSpPr>
        <p:spPr bwMode="auto">
          <a:xfrm>
            <a:off x="3048000" y="4724400"/>
            <a:ext cx="1284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F (friction)</a:t>
            </a:r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4572000" y="2819400"/>
            <a:ext cx="838200" cy="457200"/>
          </a:xfrm>
          <a:prstGeom prst="line">
            <a:avLst/>
          </a:prstGeom>
          <a:noFill/>
          <a:ln w="76200">
            <a:solidFill>
              <a:srgbClr val="0070C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H="1">
            <a:off x="4495800" y="3276600"/>
            <a:ext cx="914400" cy="1600200"/>
          </a:xfrm>
          <a:prstGeom prst="line">
            <a:avLst/>
          </a:prstGeom>
          <a:noFill/>
          <a:ln w="76200">
            <a:solidFill>
              <a:srgbClr val="0070C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91000" y="3352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θ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495800" y="4038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θ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Components of weight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Components perpendicular to plane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R = </a:t>
            </a:r>
            <a:r>
              <a:rPr lang="en-US" dirty="0" err="1" smtClean="0"/>
              <a:t>Wcosθ</a:t>
            </a:r>
            <a:endParaRPr lang="en-US" dirty="0" smtClean="0"/>
          </a:p>
        </p:txBody>
      </p:sp>
      <p:sp>
        <p:nvSpPr>
          <p:cNvPr id="35845" name="Line 7"/>
          <p:cNvSpPr>
            <a:spLocks noChangeShapeType="1"/>
          </p:cNvSpPr>
          <p:nvPr/>
        </p:nvSpPr>
        <p:spPr bwMode="auto">
          <a:xfrm>
            <a:off x="4495800" y="2819400"/>
            <a:ext cx="0" cy="2057400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6553200" y="3200400"/>
            <a:ext cx="1968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W (weight)</a:t>
            </a:r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1295400" y="3124200"/>
            <a:ext cx="285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R (normal reaction force)</a:t>
            </a:r>
          </a:p>
        </p:txBody>
      </p:sp>
      <p:sp>
        <p:nvSpPr>
          <p:cNvPr id="35850" name="Line 8"/>
          <p:cNvSpPr>
            <a:spLocks noChangeShapeType="1"/>
          </p:cNvSpPr>
          <p:nvPr/>
        </p:nvSpPr>
        <p:spPr bwMode="auto">
          <a:xfrm flipV="1">
            <a:off x="3657600" y="2819400"/>
            <a:ext cx="838200" cy="1630362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51" name="Line 13"/>
          <p:cNvSpPr>
            <a:spLocks noChangeShapeType="1"/>
          </p:cNvSpPr>
          <p:nvPr/>
        </p:nvSpPr>
        <p:spPr bwMode="auto">
          <a:xfrm flipH="1" flipV="1">
            <a:off x="3581399" y="4419600"/>
            <a:ext cx="919163" cy="4587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Text Box 14"/>
          <p:cNvSpPr txBox="1">
            <a:spLocks noChangeArrowheads="1"/>
          </p:cNvSpPr>
          <p:nvPr/>
        </p:nvSpPr>
        <p:spPr bwMode="auto">
          <a:xfrm>
            <a:off x="3048000" y="4724400"/>
            <a:ext cx="1284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F (friction)</a:t>
            </a:r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4572000" y="2819400"/>
            <a:ext cx="838200" cy="457200"/>
          </a:xfrm>
          <a:prstGeom prst="line">
            <a:avLst/>
          </a:prstGeom>
          <a:noFill/>
          <a:ln w="76200">
            <a:solidFill>
              <a:srgbClr val="0070C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H="1">
            <a:off x="4495800" y="3276600"/>
            <a:ext cx="914400" cy="1600200"/>
          </a:xfrm>
          <a:prstGeom prst="line">
            <a:avLst/>
          </a:prstGeom>
          <a:noFill/>
          <a:ln w="76200">
            <a:solidFill>
              <a:srgbClr val="0070C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91000" y="3352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θ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495800" y="4038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θ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String over a pulley</a:t>
            </a:r>
          </a:p>
        </p:txBody>
      </p:sp>
      <p:sp>
        <p:nvSpPr>
          <p:cNvPr id="36868" name="AutoShape 4"/>
          <p:cNvSpPr>
            <a:spLocks noChangeArrowheads="1"/>
          </p:cNvSpPr>
          <p:nvPr/>
        </p:nvSpPr>
        <p:spPr bwMode="auto">
          <a:xfrm>
            <a:off x="1527175" y="2389188"/>
            <a:ext cx="882650" cy="9572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1506538" y="2882900"/>
            <a:ext cx="0" cy="1247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2411413" y="2894013"/>
            <a:ext cx="0" cy="254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1323975" y="4130675"/>
            <a:ext cx="365125" cy="4413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2217738" y="5434013"/>
            <a:ext cx="365125" cy="4413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5380038" y="4067175"/>
            <a:ext cx="365125" cy="4413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6273800" y="5370513"/>
            <a:ext cx="365125" cy="4413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 flipV="1">
            <a:off x="5551488" y="3076575"/>
            <a:ext cx="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 flipV="1">
            <a:off x="6456363" y="4368800"/>
            <a:ext cx="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>
            <a:off x="5541963" y="4530725"/>
            <a:ext cx="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>
            <a:off x="6446838" y="5867400"/>
            <a:ext cx="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5629275" y="3000375"/>
            <a:ext cx="2430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 (tension in rope)</a:t>
            </a:r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6511925" y="4400550"/>
            <a:ext cx="2430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 (tension in rope)</a:t>
            </a: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4910138" y="4972050"/>
            <a:ext cx="547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</a:t>
            </a:r>
            <a:r>
              <a:rPr lang="en-US" baseline="-25000"/>
              <a:t>1</a:t>
            </a: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6416675" y="6338888"/>
            <a:ext cx="547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</a:t>
            </a:r>
            <a:r>
              <a:rPr lang="en-US" baseline="-2500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Free-body diagrams - video</a:t>
            </a:r>
            <a:endParaRPr lang="en-GB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http://www.youtube.com/watch?v=gDk2te4nrIo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2.2 </a:t>
            </a:r>
            <a:r>
              <a:rPr lang="pl-PL" dirty="0" smtClean="0"/>
              <a:t>Free-body diagram worksheet</a:t>
            </a:r>
            <a:endParaRPr lang="en-US" dirty="0" smtClean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41988" name="Content Placeholder 3" descr="slinky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9338" y="1725613"/>
            <a:ext cx="3940175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Free-body diagrams</a:t>
            </a:r>
            <a:endParaRPr lang="en-GB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mtClean="0"/>
              <a:t>Go round school. </a:t>
            </a:r>
          </a:p>
          <a:p>
            <a:r>
              <a:rPr lang="pl-PL" smtClean="0"/>
              <a:t>Sketch 5 free-body diagrams for objects/people you see around school.</a:t>
            </a:r>
          </a:p>
          <a:p>
            <a:r>
              <a:rPr lang="pl-PL" smtClean="0"/>
              <a:t>You have 20 minutes.</a:t>
            </a: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Let’s do some reading!</a:t>
            </a:r>
            <a:endParaRPr lang="en-GB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43012" name="Picture 2" descr="http://www.petmd.com/sites/default/files/dog20-20reading20book20funny20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475" y="1765300"/>
            <a:ext cx="598011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>
          <a:xfrm>
            <a:off x="5130800" y="1544638"/>
            <a:ext cx="3578225" cy="2254250"/>
          </a:xfrm>
          <a:prstGeom prst="wedgeRoundRectCallout">
            <a:avLst>
              <a:gd name="adj1" fmla="val -84357"/>
              <a:gd name="adj2" fmla="val 865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The Forces and free-body diagram pages in your textbook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lesson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Describing the consequences of Newton’s 1</a:t>
            </a:r>
            <a:r>
              <a:rPr lang="en-US" baseline="30000" dirty="0" smtClean="0"/>
              <a:t>st</a:t>
            </a:r>
            <a:r>
              <a:rPr lang="en-US" dirty="0" smtClean="0"/>
              <a:t> law for translational equilibrium</a:t>
            </a:r>
          </a:p>
          <a:p>
            <a:r>
              <a:rPr lang="en-US" dirty="0" smtClean="0"/>
              <a:t>Using Newton’s 2</a:t>
            </a:r>
            <a:r>
              <a:rPr lang="en-US" baseline="30000" dirty="0" smtClean="0"/>
              <a:t>nd</a:t>
            </a:r>
            <a:r>
              <a:rPr lang="en-US" dirty="0" smtClean="0"/>
              <a:t> law both quantitatively and qualitatively</a:t>
            </a:r>
          </a:p>
          <a:p>
            <a:r>
              <a:rPr lang="en-US" dirty="0" smtClean="0"/>
              <a:t>Identifying force pairs in the context of Newton’s 3</a:t>
            </a:r>
            <a:r>
              <a:rPr lang="en-US" baseline="30000" dirty="0" smtClean="0"/>
              <a:t>rd</a:t>
            </a:r>
            <a:r>
              <a:rPr lang="en-US" dirty="0" smtClean="0"/>
              <a:t> law</a:t>
            </a:r>
          </a:p>
          <a:p>
            <a:r>
              <a:rPr lang="en-US" dirty="0" smtClean="0"/>
              <a:t>Solving problems involving forces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Projectile investigation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Aim</a:t>
            </a:r>
          </a:p>
          <a:p>
            <a:r>
              <a:rPr lang="en-GB" dirty="0" smtClean="0"/>
              <a:t>Method</a:t>
            </a:r>
          </a:p>
          <a:p>
            <a:r>
              <a:rPr lang="en-GB" dirty="0" smtClean="0"/>
              <a:t>Results</a:t>
            </a:r>
          </a:p>
          <a:p>
            <a:r>
              <a:rPr lang="en-GB" dirty="0" smtClean="0"/>
              <a:t>Graph</a:t>
            </a:r>
          </a:p>
          <a:p>
            <a:r>
              <a:rPr lang="en-GB" dirty="0" smtClean="0"/>
              <a:t>Conclusion</a:t>
            </a:r>
          </a:p>
          <a:p>
            <a:r>
              <a:rPr lang="en-GB" dirty="0" smtClean="0"/>
              <a:t>Evaluation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045" y="1752600"/>
            <a:ext cx="579185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4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Newton’s Laws of Motion</a:t>
            </a:r>
            <a:endParaRPr lang="en-US" smtClean="0"/>
          </a:p>
        </p:txBody>
      </p:sp>
      <p:pic>
        <p:nvPicPr>
          <p:cNvPr id="2051" name="Picture 4" descr="Newt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3284538"/>
            <a:ext cx="2071688" cy="2762250"/>
          </a:xfrm>
        </p:spPr>
      </p:pic>
      <p:sp>
        <p:nvSpPr>
          <p:cNvPr id="2052" name="AutoShape 6"/>
          <p:cNvSpPr>
            <a:spLocks noChangeArrowheads="1"/>
          </p:cNvSpPr>
          <p:nvPr/>
        </p:nvSpPr>
        <p:spPr bwMode="auto">
          <a:xfrm>
            <a:off x="5148263" y="1628775"/>
            <a:ext cx="3024187" cy="1800225"/>
          </a:xfrm>
          <a:prstGeom prst="wedgeRoundRectCallout">
            <a:avLst>
              <a:gd name="adj1" fmla="val -133991"/>
              <a:gd name="adj2" fmla="val 9162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5400"/>
              <a:t>That’s me!</a:t>
            </a:r>
            <a:endParaRPr lang="en-US" sz="5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solidFill>
                  <a:schemeClr val="bg1"/>
                </a:solidFill>
              </a:rPr>
              <a:t>Newton’s 1</a:t>
            </a:r>
            <a:r>
              <a:rPr lang="en-GB" baseline="30000" smtClean="0">
                <a:solidFill>
                  <a:schemeClr val="bg1"/>
                </a:solidFill>
              </a:rPr>
              <a:t>st</a:t>
            </a:r>
            <a:r>
              <a:rPr lang="en-GB" smtClean="0">
                <a:solidFill>
                  <a:schemeClr val="bg1"/>
                </a:solidFill>
              </a:rPr>
              <a:t> Law</a:t>
            </a: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b="1" smtClean="0">
                <a:solidFill>
                  <a:srgbClr val="FFFFCC"/>
                </a:solidFill>
              </a:rPr>
              <a:t>	</a:t>
            </a:r>
            <a:r>
              <a:rPr lang="en-GB" b="1" smtClean="0">
                <a:solidFill>
                  <a:srgbClr val="FFFFCC"/>
                </a:solidFill>
              </a:rPr>
              <a:t>An object continues in uniform motion in a straight line or at rest unless a resultant external force acts</a:t>
            </a:r>
            <a:r>
              <a:rPr lang="en-US" smtClean="0">
                <a:solidFill>
                  <a:srgbClr val="FFFFCC"/>
                </a:solidFill>
              </a:rPr>
              <a:t> </a:t>
            </a:r>
          </a:p>
        </p:txBody>
      </p:sp>
      <p:pic>
        <p:nvPicPr>
          <p:cNvPr id="5" name="Picture 4" descr="zero gravity gif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2743200"/>
            <a:ext cx="4707706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Newton’s 1</a:t>
            </a:r>
            <a:r>
              <a:rPr lang="en-GB" baseline="30000" smtClean="0"/>
              <a:t>st</a:t>
            </a:r>
            <a:r>
              <a:rPr lang="en-GB" smtClean="0"/>
              <a:t> Law</a:t>
            </a:r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800" b="1" smtClean="0"/>
              <a:t>	</a:t>
            </a:r>
            <a:r>
              <a:rPr lang="en-GB" sz="2800" b="1" smtClean="0"/>
              <a:t>An object continues in uniform motion in a straight line or at rest unless a resultant external force acts</a:t>
            </a:r>
            <a:r>
              <a:rPr lang="en-US" sz="2800" smtClean="0"/>
              <a:t> </a:t>
            </a:r>
          </a:p>
        </p:txBody>
      </p:sp>
      <p:pic>
        <p:nvPicPr>
          <p:cNvPr id="4100" name="Picture 5" descr="Bart%2520Simps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6925" y="3644900"/>
            <a:ext cx="1457325" cy="2592388"/>
          </a:xfrm>
        </p:spPr>
      </p:pic>
      <p:sp>
        <p:nvSpPr>
          <p:cNvPr id="4101" name="AutoShape 7"/>
          <p:cNvSpPr>
            <a:spLocks noChangeArrowheads="1"/>
          </p:cNvSpPr>
          <p:nvPr/>
        </p:nvSpPr>
        <p:spPr bwMode="auto">
          <a:xfrm>
            <a:off x="4932363" y="1773238"/>
            <a:ext cx="2592387" cy="935037"/>
          </a:xfrm>
          <a:prstGeom prst="wedgeRoundRectCallout">
            <a:avLst>
              <a:gd name="adj1" fmla="val 58144"/>
              <a:gd name="adj2" fmla="val 237606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2400"/>
              <a:t>Does this make sense?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Newton’s 1</a:t>
            </a:r>
            <a:r>
              <a:rPr lang="en-US" baseline="30000" smtClean="0"/>
              <a:t>st</a:t>
            </a:r>
            <a:r>
              <a:rPr lang="en-US" smtClean="0"/>
              <a:t> law</a:t>
            </a:r>
          </a:p>
        </p:txBody>
      </p:sp>
      <p:pic>
        <p:nvPicPr>
          <p:cNvPr id="5123" name="Picture 5" descr="galileo_his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4005263"/>
            <a:ext cx="1831975" cy="2224087"/>
          </a:xfrm>
        </p:spPr>
      </p:pic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684213" y="1700213"/>
            <a:ext cx="7416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/>
              <a:t>Newton’s first law was actually discovered by Galileo.</a:t>
            </a:r>
            <a:endParaRPr lang="en-US" sz="2800"/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>
            <a:off x="2700338" y="3068638"/>
            <a:ext cx="4248150" cy="792162"/>
          </a:xfrm>
          <a:prstGeom prst="wedgeRoundRectCallout">
            <a:avLst>
              <a:gd name="adj1" fmla="val -57102"/>
              <a:gd name="adj2" fmla="val 227954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3200"/>
              <a:t>Newton nicked it!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Newton’s first law</a:t>
            </a:r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Galileo imagined a marble rolling in a very smooth (i.e. no friction) bowl.</a:t>
            </a:r>
            <a:endParaRPr lang="en-US" smtClean="0"/>
          </a:p>
          <a:p>
            <a:pPr eaLnBrk="1" hangingPunct="1">
              <a:buFontTx/>
              <a:buNone/>
            </a:pPr>
            <a:r>
              <a:rPr lang="en-GB" smtClean="0"/>
              <a:t>	</a:t>
            </a:r>
            <a:endParaRPr lang="en-US" sz="4400" smtClean="0"/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900113" y="3500438"/>
            <a:ext cx="3744912" cy="2087562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611188" y="3284538"/>
            <a:ext cx="4608512" cy="1296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971550" y="4581525"/>
            <a:ext cx="287338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Newton’s first law</a:t>
            </a:r>
            <a:endParaRPr lang="en-US" smtClean="0"/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507413" cy="4784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dirty="0" smtClean="0"/>
              <a:t>	If you let go of the ball, how far will it roll up the other side of the bowl? Why?</a:t>
            </a:r>
            <a:endParaRPr lang="en-US" dirty="0" smtClean="0"/>
          </a:p>
        </p:txBody>
      </p:sp>
      <p:sp>
        <p:nvSpPr>
          <p:cNvPr id="7172" name="Oval 1028"/>
          <p:cNvSpPr>
            <a:spLocks noChangeArrowheads="1"/>
          </p:cNvSpPr>
          <p:nvPr/>
        </p:nvSpPr>
        <p:spPr bwMode="auto">
          <a:xfrm>
            <a:off x="900113" y="3500438"/>
            <a:ext cx="3744912" cy="2087562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3" name="Rectangle 1029"/>
          <p:cNvSpPr>
            <a:spLocks noChangeArrowheads="1"/>
          </p:cNvSpPr>
          <p:nvPr/>
        </p:nvSpPr>
        <p:spPr bwMode="auto">
          <a:xfrm>
            <a:off x="611188" y="3357563"/>
            <a:ext cx="4608512" cy="1223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4" name="Oval 1030"/>
          <p:cNvSpPr>
            <a:spLocks noChangeArrowheads="1"/>
          </p:cNvSpPr>
          <p:nvPr/>
        </p:nvSpPr>
        <p:spPr bwMode="auto">
          <a:xfrm>
            <a:off x="971550" y="4581525"/>
            <a:ext cx="287338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6" name="Line 1032"/>
          <p:cNvSpPr>
            <a:spLocks noChangeShapeType="1"/>
          </p:cNvSpPr>
          <p:nvPr/>
        </p:nvSpPr>
        <p:spPr bwMode="auto">
          <a:xfrm>
            <a:off x="1331913" y="4941888"/>
            <a:ext cx="21590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Newton’s first law</a:t>
            </a:r>
            <a:endParaRPr lang="en-US" smtClean="0"/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507413" cy="4784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If you let go of the ball, it always rolls up the opposite side until it reaches its original height (this actually comes from the conservation of energy).</a:t>
            </a:r>
            <a:endParaRPr lang="en-US" smtClean="0"/>
          </a:p>
        </p:txBody>
      </p:sp>
      <p:sp>
        <p:nvSpPr>
          <p:cNvPr id="7172" name="Oval 1028"/>
          <p:cNvSpPr>
            <a:spLocks noChangeArrowheads="1"/>
          </p:cNvSpPr>
          <p:nvPr/>
        </p:nvSpPr>
        <p:spPr bwMode="auto">
          <a:xfrm>
            <a:off x="900113" y="3500438"/>
            <a:ext cx="3744912" cy="2087562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3" name="Rectangle 1029"/>
          <p:cNvSpPr>
            <a:spLocks noChangeArrowheads="1"/>
          </p:cNvSpPr>
          <p:nvPr/>
        </p:nvSpPr>
        <p:spPr bwMode="auto">
          <a:xfrm>
            <a:off x="611188" y="3357563"/>
            <a:ext cx="4608512" cy="1223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4" name="Oval 1030"/>
          <p:cNvSpPr>
            <a:spLocks noChangeArrowheads="1"/>
          </p:cNvSpPr>
          <p:nvPr/>
        </p:nvSpPr>
        <p:spPr bwMode="auto">
          <a:xfrm>
            <a:off x="971550" y="4581525"/>
            <a:ext cx="287338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5" name="Oval 1031"/>
          <p:cNvSpPr>
            <a:spLocks noChangeArrowheads="1"/>
          </p:cNvSpPr>
          <p:nvPr/>
        </p:nvSpPr>
        <p:spPr bwMode="auto">
          <a:xfrm>
            <a:off x="4284663" y="4581525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6" name="Line 1032"/>
          <p:cNvSpPr>
            <a:spLocks noChangeShapeType="1"/>
          </p:cNvSpPr>
          <p:nvPr/>
        </p:nvSpPr>
        <p:spPr bwMode="auto">
          <a:xfrm>
            <a:off x="1331913" y="4941888"/>
            <a:ext cx="21590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7" name="Line 1033"/>
          <p:cNvSpPr>
            <a:spLocks noChangeShapeType="1"/>
          </p:cNvSpPr>
          <p:nvPr/>
        </p:nvSpPr>
        <p:spPr bwMode="auto">
          <a:xfrm>
            <a:off x="1835150" y="5229225"/>
            <a:ext cx="288925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8" name="Line 1034"/>
          <p:cNvSpPr>
            <a:spLocks noChangeShapeType="1"/>
          </p:cNvSpPr>
          <p:nvPr/>
        </p:nvSpPr>
        <p:spPr bwMode="auto">
          <a:xfrm>
            <a:off x="2484438" y="5373688"/>
            <a:ext cx="574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9" name="Line 1035"/>
          <p:cNvSpPr>
            <a:spLocks noChangeShapeType="1"/>
          </p:cNvSpPr>
          <p:nvPr/>
        </p:nvSpPr>
        <p:spPr bwMode="auto">
          <a:xfrm flipV="1">
            <a:off x="3348038" y="5157788"/>
            <a:ext cx="43180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80" name="Line 1036"/>
          <p:cNvSpPr>
            <a:spLocks noChangeShapeType="1"/>
          </p:cNvSpPr>
          <p:nvPr/>
        </p:nvSpPr>
        <p:spPr bwMode="auto">
          <a:xfrm>
            <a:off x="395288" y="4868863"/>
            <a:ext cx="489743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val 1037"/>
          <p:cNvSpPr>
            <a:spLocks noChangeArrowheads="1"/>
          </p:cNvSpPr>
          <p:nvPr/>
        </p:nvSpPr>
        <p:spPr bwMode="auto">
          <a:xfrm>
            <a:off x="4643438" y="3500438"/>
            <a:ext cx="3744912" cy="2087562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95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Newton’s first law</a:t>
            </a:r>
            <a:endParaRPr lang="en-US" smtClean="0"/>
          </a:p>
        </p:txBody>
      </p:sp>
      <p:sp>
        <p:nvSpPr>
          <p:cNvPr id="819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507413" cy="4784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dirty="0" smtClean="0"/>
              <a:t>	What happens with a longer bowl?</a:t>
            </a: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8197" name="Oval 1028"/>
          <p:cNvSpPr>
            <a:spLocks noChangeArrowheads="1"/>
          </p:cNvSpPr>
          <p:nvPr/>
        </p:nvSpPr>
        <p:spPr bwMode="auto">
          <a:xfrm>
            <a:off x="900113" y="3500438"/>
            <a:ext cx="3744912" cy="2087562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98" name="Rectangle 1029"/>
          <p:cNvSpPr>
            <a:spLocks noChangeArrowheads="1"/>
          </p:cNvSpPr>
          <p:nvPr/>
        </p:nvSpPr>
        <p:spPr bwMode="auto">
          <a:xfrm>
            <a:off x="611188" y="3357563"/>
            <a:ext cx="7993062" cy="1223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99" name="Oval 1030"/>
          <p:cNvSpPr>
            <a:spLocks noChangeArrowheads="1"/>
          </p:cNvSpPr>
          <p:nvPr/>
        </p:nvSpPr>
        <p:spPr bwMode="auto">
          <a:xfrm>
            <a:off x="971550" y="4581525"/>
            <a:ext cx="287338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00" name="Line 1038"/>
          <p:cNvSpPr>
            <a:spLocks noChangeShapeType="1"/>
          </p:cNvSpPr>
          <p:nvPr/>
        </p:nvSpPr>
        <p:spPr bwMode="auto">
          <a:xfrm>
            <a:off x="2700338" y="5589588"/>
            <a:ext cx="39592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1" name="Rectangle 1039"/>
          <p:cNvSpPr>
            <a:spLocks noChangeArrowheads="1"/>
          </p:cNvSpPr>
          <p:nvPr/>
        </p:nvSpPr>
        <p:spPr bwMode="auto">
          <a:xfrm>
            <a:off x="2700338" y="4479925"/>
            <a:ext cx="4103687" cy="1079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1026"/>
          <p:cNvSpPr>
            <a:spLocks noChangeArrowheads="1"/>
          </p:cNvSpPr>
          <p:nvPr/>
        </p:nvSpPr>
        <p:spPr bwMode="auto">
          <a:xfrm>
            <a:off x="4643438" y="3500438"/>
            <a:ext cx="3744912" cy="2087562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19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Newton’s first law</a:t>
            </a:r>
            <a:endParaRPr lang="en-US" smtClean="0"/>
          </a:p>
        </p:txBody>
      </p:sp>
      <p:sp>
        <p:nvSpPr>
          <p:cNvPr id="9220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507413" cy="4784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dirty="0" smtClean="0"/>
              <a:t>	It also (assuming no friction!) rolls up to the height it was dropped from.</a:t>
            </a: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9221" name="Oval 1029"/>
          <p:cNvSpPr>
            <a:spLocks noChangeArrowheads="1"/>
          </p:cNvSpPr>
          <p:nvPr/>
        </p:nvSpPr>
        <p:spPr bwMode="auto">
          <a:xfrm>
            <a:off x="900113" y="3500438"/>
            <a:ext cx="3744912" cy="2087562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2" name="Rectangle 1030"/>
          <p:cNvSpPr>
            <a:spLocks noChangeArrowheads="1"/>
          </p:cNvSpPr>
          <p:nvPr/>
        </p:nvSpPr>
        <p:spPr bwMode="auto">
          <a:xfrm>
            <a:off x="611188" y="3357563"/>
            <a:ext cx="7993062" cy="1223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3" name="Oval 1031"/>
          <p:cNvSpPr>
            <a:spLocks noChangeArrowheads="1"/>
          </p:cNvSpPr>
          <p:nvPr/>
        </p:nvSpPr>
        <p:spPr bwMode="auto">
          <a:xfrm>
            <a:off x="971550" y="4581525"/>
            <a:ext cx="287338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4" name="Line 1032"/>
          <p:cNvSpPr>
            <a:spLocks noChangeShapeType="1"/>
          </p:cNvSpPr>
          <p:nvPr/>
        </p:nvSpPr>
        <p:spPr bwMode="auto">
          <a:xfrm>
            <a:off x="2700338" y="5589588"/>
            <a:ext cx="39592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5" name="Rectangle 1033"/>
          <p:cNvSpPr>
            <a:spLocks noChangeArrowheads="1"/>
          </p:cNvSpPr>
          <p:nvPr/>
        </p:nvSpPr>
        <p:spPr bwMode="auto">
          <a:xfrm>
            <a:off x="2700338" y="4479925"/>
            <a:ext cx="4103687" cy="1079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6" name="Oval 1034"/>
          <p:cNvSpPr>
            <a:spLocks noChangeArrowheads="1"/>
          </p:cNvSpPr>
          <p:nvPr/>
        </p:nvSpPr>
        <p:spPr bwMode="auto">
          <a:xfrm>
            <a:off x="8023225" y="456406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7" name="Line 1035"/>
          <p:cNvSpPr>
            <a:spLocks noChangeShapeType="1"/>
          </p:cNvSpPr>
          <p:nvPr/>
        </p:nvSpPr>
        <p:spPr bwMode="auto">
          <a:xfrm>
            <a:off x="1349375" y="4964113"/>
            <a:ext cx="13176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8" name="Line 1036"/>
          <p:cNvSpPr>
            <a:spLocks noChangeShapeType="1"/>
          </p:cNvSpPr>
          <p:nvPr/>
        </p:nvSpPr>
        <p:spPr bwMode="auto">
          <a:xfrm>
            <a:off x="1712913" y="5210175"/>
            <a:ext cx="434975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9" name="Line 1037"/>
          <p:cNvSpPr>
            <a:spLocks noChangeShapeType="1"/>
          </p:cNvSpPr>
          <p:nvPr/>
        </p:nvSpPr>
        <p:spPr bwMode="auto">
          <a:xfrm>
            <a:off x="2700338" y="5413375"/>
            <a:ext cx="593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0" name="Line 1038"/>
          <p:cNvSpPr>
            <a:spLocks noChangeShapeType="1"/>
          </p:cNvSpPr>
          <p:nvPr/>
        </p:nvSpPr>
        <p:spPr bwMode="auto">
          <a:xfrm>
            <a:off x="2916238" y="5629275"/>
            <a:ext cx="593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1" name="Line 1039"/>
          <p:cNvSpPr>
            <a:spLocks noChangeShapeType="1"/>
          </p:cNvSpPr>
          <p:nvPr/>
        </p:nvSpPr>
        <p:spPr bwMode="auto">
          <a:xfrm>
            <a:off x="3609975" y="5408613"/>
            <a:ext cx="593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2" name="Line 1040"/>
          <p:cNvSpPr>
            <a:spLocks noChangeShapeType="1"/>
          </p:cNvSpPr>
          <p:nvPr/>
        </p:nvSpPr>
        <p:spPr bwMode="auto">
          <a:xfrm>
            <a:off x="4583113" y="5421313"/>
            <a:ext cx="593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3" name="Line 1041"/>
          <p:cNvSpPr>
            <a:spLocks noChangeShapeType="1"/>
          </p:cNvSpPr>
          <p:nvPr/>
        </p:nvSpPr>
        <p:spPr bwMode="auto">
          <a:xfrm>
            <a:off x="5394325" y="5403850"/>
            <a:ext cx="593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4" name="Line 1042"/>
          <p:cNvSpPr>
            <a:spLocks noChangeShapeType="1"/>
          </p:cNvSpPr>
          <p:nvPr/>
        </p:nvSpPr>
        <p:spPr bwMode="auto">
          <a:xfrm>
            <a:off x="6321425" y="5418138"/>
            <a:ext cx="593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5" name="Line 1043"/>
          <p:cNvSpPr>
            <a:spLocks noChangeShapeType="1"/>
          </p:cNvSpPr>
          <p:nvPr/>
        </p:nvSpPr>
        <p:spPr bwMode="auto">
          <a:xfrm flipV="1">
            <a:off x="7097713" y="5254625"/>
            <a:ext cx="319087" cy="115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6" name="Line 1044"/>
          <p:cNvSpPr>
            <a:spLocks noChangeShapeType="1"/>
          </p:cNvSpPr>
          <p:nvPr/>
        </p:nvSpPr>
        <p:spPr bwMode="auto">
          <a:xfrm flipV="1">
            <a:off x="7808913" y="5021263"/>
            <a:ext cx="101600" cy="87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37" name="Line 1045"/>
          <p:cNvSpPr>
            <a:spLocks noChangeShapeType="1"/>
          </p:cNvSpPr>
          <p:nvPr/>
        </p:nvSpPr>
        <p:spPr bwMode="auto">
          <a:xfrm>
            <a:off x="508000" y="4862513"/>
            <a:ext cx="82438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8" name="Text Box 1046"/>
          <p:cNvSpPr txBox="1">
            <a:spLocks noChangeArrowheads="1"/>
          </p:cNvSpPr>
          <p:nvPr/>
        </p:nvSpPr>
        <p:spPr bwMode="auto">
          <a:xfrm>
            <a:off x="3279775" y="5675313"/>
            <a:ext cx="3033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00FF"/>
                </a:solidFill>
              </a:rPr>
              <a:t>constant velocity</a:t>
            </a:r>
            <a:endParaRPr lang="en-US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Newton’s first law</a:t>
            </a:r>
            <a:endParaRPr lang="en-US" smtClean="0"/>
          </a:p>
        </p:txBody>
      </p:sp>
      <p:sp>
        <p:nvSpPr>
          <p:cNvPr id="10243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507413" cy="4784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dirty="0" smtClean="0"/>
              <a:t>	Galileo imagined an infinitely long bowl where the ball never reaches the other side! What happens now?</a:t>
            </a: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10244" name="Oval 1029"/>
          <p:cNvSpPr>
            <a:spLocks noChangeArrowheads="1"/>
          </p:cNvSpPr>
          <p:nvPr/>
        </p:nvSpPr>
        <p:spPr bwMode="auto">
          <a:xfrm>
            <a:off x="900113" y="3500438"/>
            <a:ext cx="3744912" cy="2087562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245" name="Rectangle 1030"/>
          <p:cNvSpPr>
            <a:spLocks noChangeArrowheads="1"/>
          </p:cNvSpPr>
          <p:nvPr/>
        </p:nvSpPr>
        <p:spPr bwMode="auto">
          <a:xfrm>
            <a:off x="611188" y="3357563"/>
            <a:ext cx="7993062" cy="1223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246" name="Oval 1031"/>
          <p:cNvSpPr>
            <a:spLocks noChangeArrowheads="1"/>
          </p:cNvSpPr>
          <p:nvPr/>
        </p:nvSpPr>
        <p:spPr bwMode="auto">
          <a:xfrm>
            <a:off x="971550" y="4581525"/>
            <a:ext cx="287338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247" name="Line 1032"/>
          <p:cNvSpPr>
            <a:spLocks noChangeShapeType="1"/>
          </p:cNvSpPr>
          <p:nvPr/>
        </p:nvSpPr>
        <p:spPr bwMode="auto">
          <a:xfrm flipV="1">
            <a:off x="2700338" y="5575300"/>
            <a:ext cx="6443662" cy="14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8" name="Rectangle 1033"/>
          <p:cNvSpPr>
            <a:spLocks noChangeArrowheads="1"/>
          </p:cNvSpPr>
          <p:nvPr/>
        </p:nvSpPr>
        <p:spPr bwMode="auto">
          <a:xfrm>
            <a:off x="2700338" y="4479925"/>
            <a:ext cx="4103687" cy="1079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249" name="Line 1038"/>
          <p:cNvSpPr>
            <a:spLocks noChangeShapeType="1"/>
          </p:cNvSpPr>
          <p:nvPr/>
        </p:nvSpPr>
        <p:spPr bwMode="auto">
          <a:xfrm>
            <a:off x="2916238" y="5629275"/>
            <a:ext cx="593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2.2 Forces</a:t>
            </a:r>
            <a:endParaRPr lang="en-US" dirty="0"/>
          </a:p>
        </p:txBody>
      </p:sp>
      <p:pic>
        <p:nvPicPr>
          <p:cNvPr id="6" name="Content Placeholder 5" descr="Conservation of mom chest bump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243" y="1676400"/>
            <a:ext cx="7723876" cy="434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Newton’s first law</a:t>
            </a:r>
            <a:endParaRPr lang="en-US" smtClean="0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507413" cy="4784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  <a:r>
              <a:rPr lang="en-GB" sz="2800" smtClean="0"/>
              <a:t>The ball travels with </a:t>
            </a:r>
            <a:r>
              <a:rPr lang="en-GB" sz="2800" smtClean="0">
                <a:solidFill>
                  <a:srgbClr val="0000FF"/>
                </a:solidFill>
              </a:rPr>
              <a:t>constant velocity</a:t>
            </a:r>
            <a:r>
              <a:rPr lang="en-GB" sz="2800" smtClean="0"/>
              <a:t> </a:t>
            </a:r>
            <a:r>
              <a:rPr lang="en-US" sz="2800" smtClean="0"/>
              <a:t>until its reaches the other side (which it never does!).</a:t>
            </a:r>
          </a:p>
          <a:p>
            <a:pPr eaLnBrk="1" hangingPunct="1">
              <a:buFontTx/>
              <a:buNone/>
            </a:pPr>
            <a:r>
              <a:rPr lang="en-US" sz="2800" smtClean="0"/>
              <a:t>	Galileo realised that this was the natural state of objects when no (resultant ) forces act.</a:t>
            </a:r>
          </a:p>
          <a:p>
            <a:pPr eaLnBrk="1" hangingPunct="1">
              <a:buFontTx/>
              <a:buNone/>
            </a:pPr>
            <a:endParaRPr lang="en-US" sz="2800" smtClean="0"/>
          </a:p>
        </p:txBody>
      </p:sp>
      <p:sp>
        <p:nvSpPr>
          <p:cNvPr id="11268" name="Oval 1028"/>
          <p:cNvSpPr>
            <a:spLocks noChangeArrowheads="1"/>
          </p:cNvSpPr>
          <p:nvPr/>
        </p:nvSpPr>
        <p:spPr bwMode="auto">
          <a:xfrm>
            <a:off x="900113" y="3500438"/>
            <a:ext cx="3744912" cy="2087562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69" name="Rectangle 1029"/>
          <p:cNvSpPr>
            <a:spLocks noChangeArrowheads="1"/>
          </p:cNvSpPr>
          <p:nvPr/>
        </p:nvSpPr>
        <p:spPr bwMode="auto">
          <a:xfrm>
            <a:off x="611188" y="3357563"/>
            <a:ext cx="7993062" cy="1223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70" name="Oval 1030"/>
          <p:cNvSpPr>
            <a:spLocks noChangeArrowheads="1"/>
          </p:cNvSpPr>
          <p:nvPr/>
        </p:nvSpPr>
        <p:spPr bwMode="auto">
          <a:xfrm>
            <a:off x="971550" y="4581525"/>
            <a:ext cx="287338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71" name="Line 1031"/>
          <p:cNvSpPr>
            <a:spLocks noChangeShapeType="1"/>
          </p:cNvSpPr>
          <p:nvPr/>
        </p:nvSpPr>
        <p:spPr bwMode="auto">
          <a:xfrm flipV="1">
            <a:off x="2700338" y="5575300"/>
            <a:ext cx="6443662" cy="14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2" name="Rectangle 1032"/>
          <p:cNvSpPr>
            <a:spLocks noChangeArrowheads="1"/>
          </p:cNvSpPr>
          <p:nvPr/>
        </p:nvSpPr>
        <p:spPr bwMode="auto">
          <a:xfrm>
            <a:off x="2700338" y="4479925"/>
            <a:ext cx="4103687" cy="1079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73" name="Line 1034"/>
          <p:cNvSpPr>
            <a:spLocks noChangeShapeType="1"/>
          </p:cNvSpPr>
          <p:nvPr/>
        </p:nvSpPr>
        <p:spPr bwMode="auto">
          <a:xfrm>
            <a:off x="1262063" y="4949825"/>
            <a:ext cx="87312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Line 1035"/>
          <p:cNvSpPr>
            <a:spLocks noChangeShapeType="1"/>
          </p:cNvSpPr>
          <p:nvPr/>
        </p:nvSpPr>
        <p:spPr bwMode="auto">
          <a:xfrm>
            <a:off x="1611313" y="5195888"/>
            <a:ext cx="361950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Line 1036"/>
          <p:cNvSpPr>
            <a:spLocks noChangeShapeType="1"/>
          </p:cNvSpPr>
          <p:nvPr/>
        </p:nvSpPr>
        <p:spPr bwMode="auto">
          <a:xfrm>
            <a:off x="2452688" y="5413375"/>
            <a:ext cx="769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6" name="Line 1037"/>
          <p:cNvSpPr>
            <a:spLocks noChangeShapeType="1"/>
          </p:cNvSpPr>
          <p:nvPr/>
        </p:nvSpPr>
        <p:spPr bwMode="auto">
          <a:xfrm>
            <a:off x="3568700" y="5426075"/>
            <a:ext cx="769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7" name="Line 1038"/>
          <p:cNvSpPr>
            <a:spLocks noChangeShapeType="1"/>
          </p:cNvSpPr>
          <p:nvPr/>
        </p:nvSpPr>
        <p:spPr bwMode="auto">
          <a:xfrm>
            <a:off x="4611688" y="5438775"/>
            <a:ext cx="769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8" name="Line 1039"/>
          <p:cNvSpPr>
            <a:spLocks noChangeShapeType="1"/>
          </p:cNvSpPr>
          <p:nvPr/>
        </p:nvSpPr>
        <p:spPr bwMode="auto">
          <a:xfrm>
            <a:off x="5726113" y="5421313"/>
            <a:ext cx="769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9" name="Line 1040"/>
          <p:cNvSpPr>
            <a:spLocks noChangeShapeType="1"/>
          </p:cNvSpPr>
          <p:nvPr/>
        </p:nvSpPr>
        <p:spPr bwMode="auto">
          <a:xfrm>
            <a:off x="6770688" y="5434013"/>
            <a:ext cx="769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80" name="Line 1041"/>
          <p:cNvSpPr>
            <a:spLocks noChangeShapeType="1"/>
          </p:cNvSpPr>
          <p:nvPr/>
        </p:nvSpPr>
        <p:spPr bwMode="auto">
          <a:xfrm>
            <a:off x="7900988" y="5434013"/>
            <a:ext cx="769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81" name="Line 1042"/>
          <p:cNvSpPr>
            <a:spLocks noChangeShapeType="1"/>
          </p:cNvSpPr>
          <p:nvPr/>
        </p:nvSpPr>
        <p:spPr bwMode="auto">
          <a:xfrm>
            <a:off x="9144000" y="5446713"/>
            <a:ext cx="769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82" name="Text Box 1043"/>
          <p:cNvSpPr txBox="1">
            <a:spLocks noChangeArrowheads="1"/>
          </p:cNvSpPr>
          <p:nvPr/>
        </p:nvSpPr>
        <p:spPr bwMode="auto">
          <a:xfrm>
            <a:off x="3759200" y="5718175"/>
            <a:ext cx="325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00FF"/>
                </a:solidFill>
              </a:rPr>
              <a:t>constant velocity</a:t>
            </a:r>
            <a:endParaRPr lang="en-US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Extension question</a:t>
            </a:r>
            <a:endParaRPr lang="en-US" dirty="0" smtClean="0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507413" cy="4784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dirty="0" smtClean="0"/>
              <a:t>	</a:t>
            </a:r>
            <a:r>
              <a:rPr lang="en-US" sz="2800" dirty="0" smtClean="0"/>
              <a:t>What if we take into account the curvature of the earth?</a:t>
            </a:r>
          </a:p>
          <a:p>
            <a:pPr eaLnBrk="1" hangingPunct="1">
              <a:buFontTx/>
              <a:buNone/>
            </a:pPr>
            <a:endParaRPr lang="en-US" sz="2800" dirty="0" smtClean="0"/>
          </a:p>
        </p:txBody>
      </p:sp>
      <p:sp>
        <p:nvSpPr>
          <p:cNvPr id="11269" name="Rectangle 1029"/>
          <p:cNvSpPr>
            <a:spLocks noChangeArrowheads="1"/>
          </p:cNvSpPr>
          <p:nvPr/>
        </p:nvSpPr>
        <p:spPr bwMode="auto">
          <a:xfrm>
            <a:off x="611188" y="3357563"/>
            <a:ext cx="7993062" cy="1223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72" name="Rectangle 1032"/>
          <p:cNvSpPr>
            <a:spLocks noChangeArrowheads="1"/>
          </p:cNvSpPr>
          <p:nvPr/>
        </p:nvSpPr>
        <p:spPr bwMode="auto">
          <a:xfrm>
            <a:off x="2700338" y="4479925"/>
            <a:ext cx="4103687" cy="1079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26" name="AutoShape 2" descr="data:image/jpeg;base64,/9j/4AAQSkZJRgABAQAAAQABAAD/2wCEAAkGBxQTEhUTExQWFhQVGSAaGBcYGRwaHxwbGiAcGiAfHxgfICggHh8lHxsgITIhJykrLi4wGB8zODMsNygtLisBCgoKDg0OGxAQGywmICQsLCwwLCwsLCwsLDQsLCwsLCwsLCwsLCwsLCwsLCwsLCwsLCwsLCwsLCwsLCwsLCwsLP/AABEIAN8A4gMBIgACEQEDEQH/xAAcAAACAgMBAQAAAAAAAAAAAAAABAUGAgMHAQj/xABGEAABAgQEAwUFBQUHAwQDAAABAhEAAwQhBRIxQSJRYQYTcYGRBzKhsfAUI0LB0VJikuHxFTNDU3KCsqLC0kRjc4MkNDX/xAAaAQADAQEBAQAAAAAAAAAAAAAAAQIDBAUG/8QAKhEAAgICAgIBAgUFAAAAAAAAAAECEQMhEjEEQVETcSIyYYHwFCORocH/2gAMAwEAAhEDEQA/AO4wQQQAEEEEABBBBAAQQQnieJyqeWZk6YmWgbqPwA1J6CAByMVrADkgAbm0cp7Qe1sl0UUr/wC2b/2yx8yfKKViE6pqznqZy18kk2HgkcI8hGixt9is7Fi3tDoJDjvu9UPwyR3h9RwjzMVet9rpP9xSFuc2YB/0pB+cUSXhgAZo3Cg6RaxoVk7U+1CvV7op0DohSviVflEdM7f4kf8A1IHhKl/+MJmhjBVFFcV8CscR28xIf+qfxly//GNsr2l4mk3XKWOssf8AaxiJXRxomUpG0FL4AulF7Yp4P3tKhQ37tSkn0Ob5xZsJ9rFDNtM7yQr99Lj+JL/ECOPLkGEl0hB6QuEWFs+nsMxaRUJzSJsuaN8igpvEDTzh2PlBFQuUsFBUlQ0UkkKHgReL32f9qVXJZM7LUI/e4VgdFgX/ANwPjEPE/Q7O6QRXOzPbSlrQBLXlm7ylsFeWyv8AaTFjjNqigggghAEEEEABBBBAAQQQQAEEEEABBBBAAQExqqqlEtClzFBCEh1KUWAHUxyHtf2xm1pMqQVSqUWKtFTfzSnpvvyi4QcnoTdFj7We0qXKeVRgT52hXfu0eY989BbrtHL61U+qmGbUzFLWrR9B0SnQDoIepcNQgA3c2DDR/wA4llYeEI0PiX/LSOlQjFaM7bIJODFv2RsT+msNJkqBSzlwwaw9NfN4nU0SUgqXuG1cQSQG9wNqz/LaFyoYvTyAbH3m6CGBRxhOlhdg6SRY/wBQ0YS+8Q47xxyIdjzf8om0xm37GN2jUaZLtvyhedMmKm+7w2Y3IBs9tPOHe5KGOYt1sPKE9DFZtAD9NERWy8qTcPqHO3rfyixVUoq4kLAPJnf+UR5lmbLzMkkEg6tY8/S8CYFfRUglmSTvePFhJ1tdr/rEhSTZYUQoMolmNy/U7wpiMhCy6FA8w+p6XYxemSJzqTzERtTTZbh+sSUmcUkpVZufI/WsbpiErBCTtA1QJ2QQW182VQ308wYv3Yn2rTZJEqsKpsrQTNVp8f2x436mKJV07HKryMKLkMRDqLVMZ9W4VikqplibIWlctWhHyI1B6G8OR8udlu1VRQzM8ldieJB91YGyhz/e1EfQvY/tTJr5PeSyy02mSzqhX5jkd/hHPPG4lJ2T0EEEZjCCCCAAggggAIIIIACNVVUJloUtaglCASpR0AFyY2xyztjjf26b3Ms//iylcRH+KtPzQn4m+wi4Q5MTdEX2tx9desC6aVKuBGhW341fknbxhP7OJacyrDbn6QxUFAIc+7oBq4O31tG6VKKiVLYJ2B5O/wAS3i0diSS0Zsj6PNmdQsWy7NuH/OJ2XP4eIh9d9PE/yhRKEhb6g3csbs0KGkFQUruSCQoHQcmtbybWCWwVkjST8wBLFBPvFwG5AXJ8YZnLSBZBBUcum/XxFwYWnYGQlClTGCRe7Bj46AaxKYfKTkEpypKCAC5Je+pOou/KMZJeikR0ikUovoGtsfrzhGvoSDcqUdhcAW8C+m/OJaqqgjjIc6X5bZRuW+cQi8YVOWJMuWUqJ95agbdHA+tIyugMKbBahV1KSUniZTW8/wCUeVk1SFJQgJdKfeJCkqY6BQs/R94kK2fMly1SQ6p1h3gUxvbV9gQ4tubQrJwCaUDKtb7jMSL9NAPBh0huVgeUtbusWIdwlnPTnzhnu0hLp9254eXzMQNTJUhfdzBlVsXf0u/kYRqscMuzKCujhzzYw4JydIbdIexTD86ApIGfqGJ6ePjEFS5TwkHKHJJbz+tYfm42ojOC2jg34Xf1b5xqqpoCgpBBQsOHLX0bqx/KN3FqOyb2I1hQ7y3UdGc6bdYKWStSQUFlA/XlvDSpLsw+8NrQ5RSRL90upuPr5bQlkVBWxGvlLYBXE27b87RFTQ72Ii0zykg3ZQs2/pvEPi7y0AtqwILnnv5QLYEDNS1xEngGNzqScmfIVlULFJ0UP2VDcH4QlLmpKm1BvfY8o9nmKfwwPpfsd2plV8jvJdlJtMlnVCuXUHY7+sT0fLXZjtBNoZ6Z8o9Fo2Wh7g/rsWj6YwbE5dTJRPlF0TA4/MHkQbEdI5ckOLLTsdgggjMYQQQQAEEEaK+rTJlrmrLIQkqUegvABS/aj2m7iUKaWSJs8MSNUS3YnxVdI8ztHN6bEghJCRcAAckjVurtCOK4nMq582oW7qNh+ynYeQYevOJRFIiRLTMnKL6hA1J6/X8/Ux4lCKT7MXK2SGB0QymbOJc8RBJPIuU6O/paGJ2LINgGSLuzkq2azNrziq1vaJajb3eQ3PXmBGn7UpYvew4Ul28X+UU8Te2Kywy6nNMYksDxAghxy6WPKLPhtKCRfgZ/6xUMKmmbIZa1KIWcg3ZJSNX0v8ekW+TWd1LCGcpS5HXYevzjDIq0WjX2imISOIslRSFOdhfSFcBKTPIck2B5CxN+ZZtTEPjWJzF3UnIoqcBeUAMqxYm9g76PpGunqVoVLM1fEVgggkpJ11ZhcMH5+cTw/CFlh7aslCSkDNmYa6m406tFZ/shZWe+TxvYC+3Jm+O8XLFKplCYkOHZjYhQ5t5M8O0FWhaQogBQJHMj8443sdCuA4Y0kBQDq6MWOx53vDU+syKYjKkfiPzYA26lodFfLYHOm+lx9CKt2rxlLKlywFKUGKhsDr42gckkVR72t7uZITMSpK05tUlw7Pdn9IoKcSTl7taAoO7m58H5fJ94kOz8snvadQdMxJUAxPFL4gQObP4xD9yCGYZk3cDVJ3f4xHPdohszxGnZQXLTkzAHu1C2mo6b+ca6ynmLQkCWhLEngJvm36C0bpUtlAElLbHl4GJ6jKSEpVlC3Kb2GUsU3e7G3iY6YeRJVyFx+CMoJC0Ag3IDP9dflGUuWVKLe9y6RJTyySCkgu2bXxdoiaqZlZOr6EOL+MZt7KvR5MSQrMocQY6afQ5X6RHYvW94lQ2sBpc6xnVzJxClZmCdmueekQtLNVxKylXhs/OOnHB1yRHIWh2sRwBY8/yhSYsWIHjEihQmIUAGOjD1HyaNprpgiNQp9Nj87R0n2Rdrvs08U0xX3E88L6ImGw8ArQ9WPOOYoLH4RuK9Pn1iJxvRSPsCCKh7L+0v22iSpZedK+7mcyRor/cL+Lxb44WqdGgQQQQgCOc+2PGCiVLpUm845l/6EEMPNX/GOjR8+ds8VNTWTpjukEoR/oRYepc+cdPi4+WT7ETdIW7Pz0JWe8BIAJAFr21/rCWJVapszic3YJHwAG0eSpmUMBxHToOfjHolG46Nb/cxYa332frHq0k7MTRIkurKtKydkDclms2jcn0i0YHhZZS1tmXc2FgHGv1oYrtTN7p5bDvCBmUeLLobdWsYvvZZLoSlmJSDozvm1jHNJpWVFEP2QktNXLIOUFQQQLBsrv42bzizKw0rl50+89wTYa2+PwiG7VUC6QoqZRJS/GACRq92OhDh25RYsLxETZZmyCFg++gu6Vb9QekcuR3+JFr4K/iAIOVSWJ2LF2c2aN2BUvfL+9SVS24QokMRccOjdekT9NJKy65ZHUkkfkTEhTyJct1kXJANvhGbnSHRXcbQqUsKButI4eumY3vY5bj9nyRkTcvvkJLgtcEl3ZmHz+cXComyg01KQojmWYXBYEM/zbWKzX9rcpTklJUm+qWA6+O8cc5btspR0R8+jBScswKuSEPoPeYbaRCrDgs/U6fXhHtdiClzQ4BKtbCz6skWG/rGdUtQCg9klhl33eOeUkaJaNWF1Xd1CModyUnmc4KW9T8Iz7RS0yKxkpZJAzAMHChdibfzBhCUrKpKwHYhQfdrxhidaqdNM1Xva26aNCU9GLVFgxLs6kZTKWpRme6kpsGuAVDTzhrsxRIzTDPAMyUWINwl2LmzA8g5sREZ2T7QKlcC+NAulJ1Grt6w/js1K5yZqFHu8vFLU7EgGyk6Gxfq3SOrHKMkIlcXp1AFUoIUN3LW9PDXntFGra1iUqSCQbbac+bQ/ideqSO7UrOFZffcEcRVk1N0vlcag7x7NwCalysJULAMnSzm+49NGhyXtA2RJrAkBQITY5gdN9vgIha7EQSMiQnMAVMfhy8bQz2gpmADs12N9r6dYggkO0dvjYk48mZt7GFHMpXMm3nDOF2mBP7Vjv1h04f3dPnC0uQFZPxAh7gcmjXT8au8JZZU787MB6xtKVopIh62Wy1DkYwAt8Y21q8y1Hmo/ONRhNDLv7H8eNNXoQT93UfdqH72qD62/wBxj6Nj47krIIILEXBGxEfVvZLFxVUcieNVoGb/AFDhV/1Axy547suJLwQQRzlEZ2mxDuKSfNdiiWW/1EMn4kR86hLC8dl9rtXlogj/ADZqU+QdfzSI49O0Hj+kep4Mai2Y5HsksNpkzD7gySwFLJtmOiUvsCVD0jJCwFFZN0k8gAS+xLahvhElOr5ctCShJeYEOSbqygAHkAPnmMK00sK71Kb2cDTUWuQR9dY1bvYhTAaETpypky7auX/lHSKKQlIzANy+UUXs4llEH3Dr4vp/KL532SUqYXYJcAdI587bZcTDE6xfdZZaA5AckhgCHbxAb1ivU+FzEKK5cv7xWqkJADHZiz+FvjE8iqQpOYgqc8IBNhsX9C+sKVgmzCU2SgbkM23P5xinWhmaJU9KA68ijcqIClNyANk+JPO0UPE8bmprFSpcxVgMyicwUTf3TwsxbTnziz45aX7y2AurMRppsW+UUbs1RqnVM4l1qlyiXVc5uEc+WZr6xXC8cn+gn2ixYRUqWZilqKl3BJYf01sOkbqal7yYApbA6nwH0POF6GXlmHksOfJgfJvzh2aCk5ksCHABPn9GPEcrOuK0R1ElPeKzIJbcfh0LvrDdROQsnVIFgSXzbaDYfrGf2RRksAlSzxOdS+jPY2DeUIU8lX4hkF+h0duZ1+UJCknHQvPSkO3EObQl9oYpKUgZCCHDuer6jppErMQLMHhVcglSWFybCJ5GU4ifGVGYABe7Bg/hErh0xUxTajUDmUgt+frGulp1KmBCspBsNj8Leoido8IWCnKl9CAzF2cF9GA/LSNcd+jJIYwjBUTj36wyxZPJuYG3r8otFRRZk5V3Pg0eYLREJKiXJLm4USfFnF9unWNkyqa6mv8ACOyPWyqKxV9k5CVKWyiTq6ibch08Yp2PYCmQE5A6pkwAbF+WsXyr7RynUDdKdVC4GuviQRaKZi+Jo+0y52XgSnXlYkhudwfOOrG5C0Rs7snNW5nLAKSAnKHBGrbN/P1bxIS5EsJljjCSQ2uhuonk3mSIym4uVU8ozQyjmUFMHUyjlLeDgE8orFZiapgKlF1qDE8voBvB+capSl2IijHqtvSACNhFhG0hGhOsd19g2KZ6adTk/wB0sKT/AKZg/wDJJPnHDJfvD61jpPsNrCjEFytpsk+qCFD4P6xz5lcRrs73BBBHEaHMvbPM/wD1U9Vq9Mg/OOcJGYpSSBxa8vHpvpHQPa2o/aacWbu1N4lQ/SOfVdOqUspUOL9Q4+Yj2PEX9pfuc8/zGdZPzKSoH3QU20sSzdGIh3C6h1OLqAZr3doj8MS5OwAF3tmJb4xkFliAHLJyGzAkszdfHaNZL0CL1Lw1M2XmlWuQRZyfzvf1iUoqnKgombBuKKvIxWYhORLOVEKBIAUXf3tr+nXSLNgtSmqQ6xxJsQS5BGxYsWP4o4Zprs0RFprplPM4kZpKi7jVD+dw3T0iVq8RSQAlaVZtANegYtGEzDUpmf3jZr5X3+ul7xjOoJa7ArBTopLt5gn4ERm6YxLEWyHvM17cI/PSFuy+BSEzDlmKuxA0LhzqLuH0iZUUpQyiVvYXD+jO29/WM6eYmS61SuFnSpDknxDWieTSpDEMbw77LMSuUHQvhVm4gkkvZy4f8o8r8KWv3EqzWOj38RE3R43TVBTLBCsx0IO3j9XETVXiMuTMRJAGZSSR4jTxJPyjiyYFdm0clKijTsGnSky0LCs3+GpF2Idnewbm+1ukVX06s4z2UAbfP8vzi5dpMQDpSVMTrd7l7Ps311iq1UvMkhiGDkF7lifXfwjnmkujSL5dlaNOVKOgf6+vGJTAcJJnJXsgKOoFwOZ0118Y1YgUpDpfW77dIi1VSpgyAm/xjNNJ2yMiQ1h6ZYUpa+JQVllywBc3uXGgt6xbpVSESVLK2UoXASBfRkgBzy1iq4TQCUoGYuUlRLJSs3e34RoWO/N2MKYxjGTOpSioJYlKeHhDW9d3JsdN+rFCbpJdnNKcY9slMVxycWF0FXEGdJAAYDKNA4Our+cVPFcbKDlK1gEEBixvqfEkwhP7XhRORChma5Lnw8Bz35CEMcld4hM1FwNfAkDTo0dGPDKOSP1Ov5QNlrw3s8hKHVVS8qghSku5cgkPowbp+Ua8dmy5YTKlqlzcyzmJAtpYdOutn3iky5hSWzMxex31e0Zz6kE8Ibqb+bR6H03e2Fkp2jxjvcoGiQwDMwAZvrnEGgxioxkBGqjSoR6I2pQWDu3OMExvdwOQPziZAKL963OLZ7LqjJilKf2lFP8AElQ+cVac2a2kTvYD/wDpUn/zp+cYz6f2Gj6jgggjgNDlntbQPtEgnQylj0UC/wAfhFL7TqCly5g0XKQfMDKr/qBjontZp3NKvYKWj+JII/4xR8ZpCES0qSMuQZVeLkg+DN0brHreJJcI/uYTWyAzEgJTwWv1U/hbztaNk7KtKiHcJzHxB0b6tG3EJKEqCZV0kAKJvxA38tI11GUApUsD3UpIuyXIuBra58rF7dT30Sb6urJYk+8Ar+IAn68YkezeM9wtwOEniA5bHyivBBuk/wCHqXe36fyiZ7HS0qqEgkZTfV3A5O1/lrGOSK4spM6hSIlzgialNmN7W+vzjKfOloBysCLnkzatvfaIar7SSpJ7pCC4L5QNQXJOjJ3Lnl6VvtLjCVAIQhSVqIWS5LbAhY2JAd20jgUG2aWWehqu9WR3hYvlBGUZgHYFtWve/jGdJOVLTLUfvJCEqRMWt0zAxZ2/Fe20c8wmvMzNKUsXUGuyiSbka2Yn9YveG42TJWqeEHJMMsC5CykXLgEjxMLJBxGhZBlU1VmmnkpASksUKBuXDuTy6coYx7F0z5YXIzpmIWCVEANbYv6vEziYl1Mh1SxYcCgoEtY2YFrbRWAAlgwZrjm/PytGEnf3KIjtFVKXlmO4BYgHRWpYdWjfhFR3jJsX2115nn9dIJyEpJSoEoOvPxB5wjhtKEzWBJCjsPlf4a68o4cuNqVrp/6KhLjLZNV1IEqJc5WuOu5iv43PVTozoSFHRPIE7/XOLbXTApLLUSwYEadGI8rxQO0lSsygh8pK8qnH7IU4fk4+UVggnlin8lZOipYpWKmEqUov9fpCZWoljy5/TeHwh8yUkEqWXS2UM5O6i+gbQO91aWjGWiWUzPvCk5fxJzZiCOF9Um9jccPhH0UXSo5qQhJUzxOYHXhKVJmHgYm97bhusQZG9yCbHnEvhyZISQpRLi6QSkEjbrrr4xGaMZRpq/sJsyFOVSELzEgnLltZQFvIl/hCKpZBLg+Y+ucTlMmSoZEZ0KN+I5h6Ptz/AEhYSMhHGkupw2j212/qISyxuuiIqSuxPuzfm0CpeYjLfT684k62kCZZUqYgKUPdIu4IsPoRMYFSy0qCgvMqWMxsAHfLlAVyd39NIX1U1aNCuTKJaLKSQetuXOMSo5W5at15xdMcSZzlT5VMpIIuCzNppd4q+IURlAOwJNg76Xc+sSpWFETMEWP2fSHxCjP/ALyTfkL/AJRXlm7dYuvsvkBeK0ydRLzrPkkgfExGR6Gj6JgggjgNCo+1Ckz0RWNZK0r8vdPwV8Iq3Z8JqpIlrCcyC6T5i3oG846Zi9H30ibK/wAxCk+oIHxjh3Z2tXJnBhcFiCbP7pfzjv8AF/FBpdrZlPTLjjHZ9Kc6mHdsCrlwkEg2cg89oo+O4ZLTxJcLcOgkcI6NYixuPS8dKwrH0zMqFjIs6g6Pe3wiv4jhgqJ0yRMmFM0upAKAwTbhzcutr+ka45yi/wAQmjn86UJszNmyAhjd2yjoN7XjSunmyVpWHtdJDh+tiCIfxvAptISmYNbaWLXcE66j48oUpJCpqSgOSL5QWJ8Ot9Bq8dVpq09EjYx5S1ATZrpWLEuW1BKruUgfh8fOLq6qWoCTLUsIB5MN03AJzFr2G5hddMrLlysA7rKS/gSdPDX5R7T0SxkKJas6iWLG+wZOusS4RQ7PKGcALE620e2pfWLnSVyV0wQSTMK1KU73Kr6ANzfRrENcGAwnB1GY0wkVBzZJJSrMVM4sAyWdyCx1tGVSmdLWUzQoLFlZjd/reMMiUmWi34ViCpYVlAZr3JHJ2fL842GbYEpZ7jW8QWBTgUkklShoGLDd3uNjYjb12z8XK2c6WAd7dOXhHFLG7NEx+vW6czjwiDnnNYaxL18gTJAXKlqBSBnUFJKLuHN3SokMx0Dc4qVcSlRH4gSCBfTqNYl4ucHEmWyxScTXLTdiCSATe/q+8I47SioQSk5SRnD6FWjBud9Yg0YwpBuH8IsGEVQngEJCkjhKQyS5OpYObk31ttHE8GbC1Jrr32LlemV/NNEhchSZUuUFd4uaUkrMwI9wrGjvZDWKg557uxeBGcVAy8wJTlzC2Y20NvPrFzmYhRyMsubLIWFKMszAFDMosCHDGwAzWJbrFk7PTEhKJ2bjLhRJyuAQQw/F/L07p+TJw41V/wA0Lsr/AGr7DzFIQlKFTBKSWFtVF1cmFhzN457VYcmRaYk51A8IB4LliVaF+hPVjHaK+unzJ0xCCFSiwAI91ZSNwLhy7c4g+1/Zv7RKCkrl59HUW0DEG1i7W0dtN7wZVGo3odHIqdYB4g4/1AE/OG6iaCoCUVJSbjNrtofLWN1VhJlqKFhJUgscpzDxcbfWsFSjIkE5Q/EblRJcgbN5CO3TJNUumdycyiG2Jc6Di6fGJnAK7SWrKFA3KwSMrMEsNGOnJ4KLB1rbOrICnMQ1wToH0BIuW0YeW2lwooawD6jM53cm24On5xjLJCqbAf7RrSlD94QWcJ1cqezbC2uzxUJkzOXWVExL1tKj3SC4djffpzt8YUNOAXboOXJ+sKE4pdibIdRDk+gjpfsCoc1VPnn/AA5YSD1mF/kg+sc0qZRCmjvnsRwvusP7w6z5ilf7U8A/4k+cRndRKjs6FBBBHEaBHGe3GFdxWTSAQiZ94G3Cyyx5L/5COzRUPaThXeU4nJBKpDkgby1Blj0v/tjo8bJwyffRM1aOVIqCJmZCym9ujsSRzZnaM8cnz7VC1OVlQStKmY3BFuY+BjRWUqpbE8QUHSocjp8tOsapbpfKS+wUHQSsNvYFtzaxj2KXaOezKXjcwoMmcVTEuSCVElJuzB2bo141z8PPDNkFyn8KXzuNTlDkeOljpYRpqFlAyhLMzgsSlns7ONX9ITVM4gQQGDuHBfXXY/pBx9odk9R4yuolqppyQsaoIaxCbMAm5LNqLFoxo8bnKQikzol5D92si6MpdnaxDkObejxto8W7slM2TLKynUe9vqQTmVzCuXhFirKGlmp+0pZASMxCVFKiEmwOtvAA3F45Z0ntFop3aFc+XVZpigqakpUlaGDAHMguSSRd7kHyiT/t1eIFMmpVKSRczGZwzODlYCwJ55XGsbcQ7O/aEJqZGRCSSchJKglzYlvedgztt4oVuHLppOZbS1qBCQFJMwlik8QcgbMLW33T4ySXsYjOpTT1fcKPeBKgFJRYqTqxbmhXMs/SN2Jz5SXyBYOYkElIdB04Rd9bv02jIT6mTLkCbSIHATLmgBKiCCylXYlObQtpcWiPqqGbMKcsviWCbWBJJFthew25QuNvY7MJGLELDqUUHUDU3f5+PNjG0YaVomLlTEEIBOYqKFNcWR7xfk2/WIhcqWlSHmE3GcJSXSN2Jsq3hDGJVkhExP2fOtAYvMVc9LJS1yeul4r6e9BZG1UkhZQlQUymcaG7OHYsdbtDuEYqukCjlzEn3SogW5ga36w2jBzNCpstBCHJCTe1n4hbV+Vm1hPEcOUi6wAG3SW6MpPNtS0VaemIwrO0K58wKWlJJ4QkBhcMANxq4vrHv22qkrEklQKOHKb/ANYUkVYGzbEpDbvzZ/5RIYLXIlzLhas/CTmY5TqCxFidbi3pFSxxa3HRLZK9mu0c5M4JUXuWvwvfVy1736xbe1NDPniWgJBCXUpSSxfWyrjbXpFIx7EKcVBMlA7vZAUSx5FT38onk9uVrlolop5SCvhdIOUlw5bc6RyS8epKeNUOPWxBfZeanIpSkIRlzFl5jfZmsT57w1h1BLlHMsOPwqUS4dzYbWtzsecbAagT0zJyEruUpTm4Srmw0At6RK4khCpstIKcoupQ2YKJbmAG+EZ5pz418jNgpBZixI4STZvysXtCcyWphnYMHtqfHla20SVNKzLsGQAyQWcNbNo+rxqxCVm4ZYAS91G/P5naMErGVypUFrKykDl8z5/rEZVrANvGJ+uoMiFKGw+UVOdMd+saJEsxkU6p01EtF1zFBKR1UWHzj6lwqhTIky5KPdlpCR5Bo417FMC72pXVKTwSAyCdO8Vy/wBKX/iEdvjPI90aRVIIIIIzKCMVpBBBuDqIyggA43jmFdxPXSKP3anVIJ0ZTsH/AHTbyirzkmUtQIIULMfMG3n1jtvbPAPtchkt30vilk890k8lC3odo5niUs1FOpeX72UppqfxBuElvK46PvHreNn5Rp/uYTjTKuJ4KgpaQvKGUNMyWYaB3HPoOUBHdgZSmZKUXY6g6ZVfsn+TGNSx5Nb1jxYyukg820INo7XEhMZpSA63Au+hIBLgDQtZyLEbR7JqVqUErLlyEZfwvr0UCzsXe0baRaEJSJpKUFJKFJAUk88wIJBcNbmNGvnJkpWUpQl1AqISkgKAOU5mfZ3BBtfbXGRQ9hHaH7MpUtCsxZkhQ4UqN3JBsCdgHvdriN8+gQuYmtq5ye7c5UE5wFIuB/pYaDV9LxDVWHzGWVqL5LFdiSDcFfgT/KIJNKSUJmZ5aVgZSzgk6crE7vb5ZrGntMdnRKft0hsqUqnE2UVnKlA0bLo7An1vsK1WdryqZLXLppaMthmK1J/gdvdcM34ukasMoJcgMsrExQY2ISyrNpcMTffyiwS6Gmkyc7PMALnhCsu4TYAOkG/IFjvGbjCL0irZXZdHKmgkIEsIU8zMorU+6WLZRYByDcxvn9jxOSmdTpASdUmYSHd2slxZ7vvtGlCqOaFofucoyuRsLZnQpleDapT1jb2V7mTNKJk7vUrOUIHeBlA66pHnffSG+SVqwLtQ4SmWnKkd2CGWlDjhZyEqJB967l9TsTEd22wlNT94peS/DYGwAGUDM3n4+BjMZoVrmIkImhAWSVHiOUCwDElRc87MDfmtiFNNpcxVMM1R4EskIBKiBqoFTt1ZnjGMdp3sdmqT2KkN3kyoUyy4HdgL2f3lM3Vh4Q9Udm6WbMTKSBJDO6MqlEsLmzsWfK5AvaIpNbWBKlEMo5QkZg7ObMXDgB/9LFriNmGTqoze97gqCvxqum7XB0LhrvGjU+7FaG5HZ6mQskomTClZbMEhK0sE3AIYAubNpDFfhSVAJlCWjK5KiWIDlQAS+nJRuzM2yaqmpSlZEmYcqyriYBy78L3fWw5xuoFT1oMwS8pm2ctxWsw1HLfeJal22FjlIkkICgUpCSC51zAN5ktpo5iUGG3Nh7raCw5PvZr7tGWGUBRKCVsV7DUDqbX5eUaZ2MISsoOgFyxZwdOh3jlyO2NfqNppwAwZizltSOsK1SAEsSyR83+vWIqf2pABLAkWSkH+Vog8Ux2ZOTlICRrbp1gSFyR5j2KZnloNgbnn4dIhKamXNmJlyxmWtQSkDcm0eqjq/se7JgJ+3zU8SnEgHZOhX4m4HRzvDb4oIq2X3spgiaOllU6blA4lftLN1H1+DRLwQRzGoQQQQAEEEEABFH7Z4EqXM+3Uw4h/fSxotO6m3La89dRF4gMXCbg7QmrOIYthEtYTUSSBJWQ40yvYjy+UV2vozLmLlkaKsdHSdDy3jqHaXAF0q11FOjNTqDz5A25qSOW7DS+2lLxfCgGnyDmkqa6dU7MeX6vHr4MykuzCUaIKidykFKUkXzM1vE3Vy5xq+zpc53A/CoNbk51A2+jDVQAOJCwrMeIMRrrbQi8alDO5ICTbKbAa6eh62aN38kiyq1Vx3imU+ZZGYl9i/mx/ej1WJKshzPQEtlmJAYBlKA1bTY7QxOojYKTmI9/KoMbsACxD3BcPY6RlNoAEkp7x08Pui7gWKnIu+l7QnxGaDOSEFUnKUZby1rDpID8IJCiAbunVtBpGZwsL45ueWkgcZIAY6HIfdSdXJ26wjVU5cO7Wy5gBwm4084blYnNCO54VoSLEjMzHYjZwzs94lxfoZIYbVIp0TEJRnJLOAlTskB2FkgEvf3nvGqlpps/MtS5Usq90KRKSp9CC4Fido0TJoURNBCJje7Mmf8SfpvWHMOUucoTcqWYO9nbXLsPO8ZSVbGTVFh/dpBmKacu5UWOuoA0Z9Clw7PG7EJmaWAcz/tpUGSbDMQC4Bc6cy9jDn9lSZqVDvAsKvlKcyhoOFT6NZnYWhKnw5CC8tSEp3z6tz1Z3+rRz2nssUwSrKFLSpBUSp/dJU5s4SQyeZDARPU8pRcy0BJf8aQnXo3XTxhWmoaeWe8KgSeROUnonfwEeyp80qB4ZaDoLrWoP+wm489IUtu0CJNaZtnUkLA/CHFtnO31aNU+c3EU5gkOS7sNyH5Q4ZLC9/GF51OhQIUHBs3jGaBiVTiktcv7tWosAPrVorvaOcEgGWlu84irUC2U20Bu0SkzB5MsHKCHGockct7xDqlL1fTkwP9IUoJPXQttFcyxgsRL1stRYEqUTduXnD3ZHsfNrpwF006D95M8PwoO6vl6OaSsXHdG32d9kDXTu8mBqaUeJ/wDEV+wOn7XS28d5QgAAAAABgBYADZo0YdQokSkSpSQlCAyQOX69YZjmlLkzVKggggiRhBBBAAQQQQAEEEEABFIx7smuUpVRQs5vMpz7q+ZSNj0/obvBFwm4O0Jqzi9Ph0iqVlSTTzQeKUq192+nhTEezVQgLIAUmxJcF23B1B9I6n2l7JyaviP3c4DhmpsRycfiHj5ERUpxqqK1UjvJX+ch1Jb96zpPj6x6GPyeXX+H/wAMnCiioBSAkOMrkpBUnivcMSDbdwYz+2kbqezuSGuLOlQDa3fc2F4msb7hQzBAUFCygpiB4gF/N4r0ylVbiISf2r/ER1xqW2QbpVUNVAbEh7lgLMGUPhpqrSJSnnIFwkAkOSlw730uHYHntqIXlIpkgJUyydwHH9YZXPkywkmUtL3SUnXyf4NGclfSKR7LoZZICU3LcKhmD32sAbGJuThKLFRUn93MSPMRXpFfJSe8HeJA3UAQ/jz6RumY/LZ86/BIAPwEZShJ9DTLFOpZYDpI65dW9IhJ9JKcFLlrnMoo/wC0A+sIf2xJLlU2c/IFX6M0ef2wReWqZ4DLboDl/OEsckFjcpRRMUpCULDWZTkfMbeUPYdWJA+8WUrOy8qf4WFx4RCKXNm/4RP7ykpPzSYdlYcoJ/vGfYJSG9PzglFewsnFT3Fi/nC0yoUND8HjVKlZQz28h8AIjMTxMS9CT46CM1G3SHZILrFNxZPlEHXVCAoqNuZjHDFVFWoy5EorV0sB1Uo2SPH0jonZf2dS5bTazLPm6hDcCD4H3z1IbpEZJKGmNbKx2V7ITa4CZMzSaU6NZc3wfRP73pzjrlDRoky0y5SQhCAyUjQCNwEexySm5FpBBBBEjCCCCAAggggAIIIIACCCCAAggggAI8Ul7HSPYIAKnjXYOnmuqUTIWbnIAUE9ZZt5hopeMdjquWkvKTMSPxyNT4y7H0eOwQRvDyJw9kuCZ86IpiFZFW5pulXmlQBPoYmaAzAyCeDcEcPofyjtFdh0qcGmy0TB++kK+cV+o7AUanKErlE/5cxQH8JceTR0/wBapfmRH0znE3D0kFl5ZpOqc2QpHqX8bQicOOaxDnRSVJIL8xmBfpeOhzvZx/l1cwcs6EL+WUwjO9nFQziplFX70oj4hR+UWvJh8i4Moc+hVLUVTEkMfeuR66fEx4J2hQX5gcJbw0MXqV7Oapr1MpJ/dlq+eYQwj2ZrP95WKPMJlAfEqMN+Tj9sODKBS4pOzNdQfTpDU7GpgN0oQnYKWH9B+Qjo9P7NqUf3i583oqYUj0QBFgw3s9SyG7mRLQRuEjN/Eb/GMZ+VD0hqDOUYbT1tVaTTqb9tToR5KUA/kDFlwj2YpcLrJpmNfupbpR5q94/COiwRzyzyfWi1BC1BQy5KBLlIShA0SkMP69YZggjEoIIIIACCCCAAggggAIIII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jpeg;base64,/9j/4AAQSkZJRgABAQAAAQABAAD/2wCEAAkGBxQTEhUTExQWFhQVGSAaGBcYGRwaHxwbGiAcGiAfHxgfICggHh8lHxsgITIhJykrLi4wGB8zODMsNygtLisBCgoKDg0OGxAQGywmICQsLCwwLCwsLCwsLDQsLCwsLCwsLCwsLCwsLCwsLCwsLCwsLCwsLCwsLCwsLCwsLCwsLP/AABEIAN8A4gMBIgACEQEDEQH/xAAcAAACAgMBAQAAAAAAAAAAAAAABAUGAgMHAQj/xABGEAABAgQEAwUFBQUHAwQDAAABAhEAAwQhBRIxQSJRYQYTcYGRBzKhsfAUI0LB0VJikuHxFTNDU3KCsqLC0kRjc4MkNDX/xAAaAQADAQEBAQAAAAAAAAAAAAAAAQIDBAUG/8QAKhEAAgICAgIBAgUFAAAAAAAAAAECEQMhEjEEQVETcSIyYYHwFCORocH/2gAMAwEAAhEDEQA/AO4wQQQAEEEEABBBBAAQQQnieJyqeWZk6YmWgbqPwA1J6CAByMVrADkgAbm0cp7Qe1sl0UUr/wC2b/2yx8yfKKViE6pqznqZy18kk2HgkcI8hGixt9is7Fi3tDoJDjvu9UPwyR3h9RwjzMVet9rpP9xSFuc2YB/0pB+cUSXhgAZo3Cg6RaxoVk7U+1CvV7op0DohSviVflEdM7f4kf8A1IHhKl/+MJmhjBVFFcV8CscR28xIf+qfxly//GNsr2l4mk3XKWOssf8AaxiJXRxomUpG0FL4AulF7Yp4P3tKhQ37tSkn0Ob5xZsJ9rFDNtM7yQr99Lj+JL/ECOPLkGEl0hB6QuEWFs+nsMxaRUJzSJsuaN8igpvEDTzh2PlBFQuUsFBUlQ0UkkKHgReL32f9qVXJZM7LUI/e4VgdFgX/ANwPjEPE/Q7O6QRXOzPbSlrQBLXlm7ylsFeWyv8AaTFjjNqigggghAEEEEABBBBAAQQQQAEEEEABBBBAAQExqqqlEtClzFBCEh1KUWAHUxyHtf2xm1pMqQVSqUWKtFTfzSnpvvyi4QcnoTdFj7We0qXKeVRgT52hXfu0eY989BbrtHL61U+qmGbUzFLWrR9B0SnQDoIepcNQgA3c2DDR/wA4llYeEI0PiX/LSOlQjFaM7bIJODFv2RsT+msNJkqBSzlwwaw9NfN4nU0SUgqXuG1cQSQG9wNqz/LaFyoYvTyAbH3m6CGBRxhOlhdg6SRY/wBQ0YS+8Q47xxyIdjzf8om0xm37GN2jUaZLtvyhedMmKm+7w2Y3IBs9tPOHe5KGOYt1sPKE9DFZtAD9NERWy8qTcPqHO3rfyixVUoq4kLAPJnf+UR5lmbLzMkkEg6tY8/S8CYFfRUglmSTvePFhJ1tdr/rEhSTZYUQoMolmNy/U7wpiMhCy6FA8w+p6XYxemSJzqTzERtTTZbh+sSUmcUkpVZufI/WsbpiErBCTtA1QJ2QQW182VQ308wYv3Yn2rTZJEqsKpsrQTNVp8f2x436mKJV07HKryMKLkMRDqLVMZ9W4VikqplibIWlctWhHyI1B6G8OR8udlu1VRQzM8ldieJB91YGyhz/e1EfQvY/tTJr5PeSyy02mSzqhX5jkd/hHPPG4lJ2T0EEEZjCCCCAAggggAIIIIACNVVUJloUtaglCASpR0AFyY2xyztjjf26b3Ms//iylcRH+KtPzQn4m+wi4Q5MTdEX2tx9desC6aVKuBGhW341fknbxhP7OJacyrDbn6QxUFAIc+7oBq4O31tG6VKKiVLYJ2B5O/wAS3i0diSS0Zsj6PNmdQsWy7NuH/OJ2XP4eIh9d9PE/yhRKEhb6g3csbs0KGkFQUruSCQoHQcmtbybWCWwVkjST8wBLFBPvFwG5AXJ8YZnLSBZBBUcum/XxFwYWnYGQlClTGCRe7Bj46AaxKYfKTkEpypKCAC5Je+pOou/KMZJeikR0ikUovoGtsfrzhGvoSDcqUdhcAW8C+m/OJaqqgjjIc6X5bZRuW+cQi8YVOWJMuWUqJ95agbdHA+tIyugMKbBahV1KSUniZTW8/wCUeVk1SFJQgJdKfeJCkqY6BQs/R94kK2fMly1SQ6p1h3gUxvbV9gQ4tubQrJwCaUDKtb7jMSL9NAPBh0huVgeUtbusWIdwlnPTnzhnu0hLp9254eXzMQNTJUhfdzBlVsXf0u/kYRqscMuzKCujhzzYw4JydIbdIexTD86ApIGfqGJ6ePjEFS5TwkHKHJJbz+tYfm42ojOC2jg34Xf1b5xqqpoCgpBBQsOHLX0bqx/KN3FqOyb2I1hQ7y3UdGc6bdYKWStSQUFlA/XlvDSpLsw+8NrQ5RSRL90upuPr5bQlkVBWxGvlLYBXE27b87RFTQ72Ii0zykg3ZQs2/pvEPi7y0AtqwILnnv5QLYEDNS1xEngGNzqScmfIVlULFJ0UP2VDcH4QlLmpKm1BvfY8o9nmKfwwPpfsd2plV8jvJdlJtMlnVCuXUHY7+sT0fLXZjtBNoZ6Z8o9Fo2Wh7g/rsWj6YwbE5dTJRPlF0TA4/MHkQbEdI5ckOLLTsdgggjMYQQQQAEEEaK+rTJlrmrLIQkqUegvABS/aj2m7iUKaWSJs8MSNUS3YnxVdI8ztHN6bEghJCRcAAckjVurtCOK4nMq582oW7qNh+ynYeQYevOJRFIiRLTMnKL6hA1J6/X8/Ux4lCKT7MXK2SGB0QymbOJc8RBJPIuU6O/paGJ2LINgGSLuzkq2azNrziq1vaJajb3eQ3PXmBGn7UpYvew4Ul28X+UU8Te2Kywy6nNMYksDxAghxy6WPKLPhtKCRfgZ/6xUMKmmbIZa1KIWcg3ZJSNX0v8ekW+TWd1LCGcpS5HXYevzjDIq0WjX2imISOIslRSFOdhfSFcBKTPIck2B5CxN+ZZtTEPjWJzF3UnIoqcBeUAMqxYm9g76PpGunqVoVLM1fEVgggkpJ11ZhcMH5+cTw/CFlh7aslCSkDNmYa6m406tFZ/shZWe+TxvYC+3Jm+O8XLFKplCYkOHZjYhQ5t5M8O0FWhaQogBQJHMj8443sdCuA4Y0kBQDq6MWOx53vDU+syKYjKkfiPzYA26lodFfLYHOm+lx9CKt2rxlLKlywFKUGKhsDr42gckkVR72t7uZITMSpK05tUlw7Pdn9IoKcSTl7taAoO7m58H5fJ94kOz8snvadQdMxJUAxPFL4gQObP4xD9yCGYZk3cDVJ3f4xHPdohszxGnZQXLTkzAHu1C2mo6b+ca6ynmLQkCWhLEngJvm36C0bpUtlAElLbHl4GJ6jKSEpVlC3Kb2GUsU3e7G3iY6YeRJVyFx+CMoJC0Ag3IDP9dflGUuWVKLe9y6RJTyySCkgu2bXxdoiaqZlZOr6EOL+MZt7KvR5MSQrMocQY6afQ5X6RHYvW94lQ2sBpc6xnVzJxClZmCdmueekQtLNVxKylXhs/OOnHB1yRHIWh2sRwBY8/yhSYsWIHjEihQmIUAGOjD1HyaNprpgiNQp9Nj87R0n2Rdrvs08U0xX3E88L6ImGw8ArQ9WPOOYoLH4RuK9Pn1iJxvRSPsCCKh7L+0v22iSpZedK+7mcyRor/cL+Lxb44WqdGgQQQQgCOc+2PGCiVLpUm845l/6EEMPNX/GOjR8+ds8VNTWTpjukEoR/oRYepc+cdPi4+WT7ETdIW7Pz0JWe8BIAJAFr21/rCWJVapszic3YJHwAG0eSpmUMBxHToOfjHolG46Nb/cxYa332frHq0k7MTRIkurKtKydkDclms2jcn0i0YHhZZS1tmXc2FgHGv1oYrtTN7p5bDvCBmUeLLobdWsYvvZZLoSlmJSDozvm1jHNJpWVFEP2QktNXLIOUFQQQLBsrv42bzizKw0rl50+89wTYa2+PwiG7VUC6QoqZRJS/GACRq92OhDh25RYsLxETZZmyCFg++gu6Vb9QekcuR3+JFr4K/iAIOVSWJ2LF2c2aN2BUvfL+9SVS24QokMRccOjdekT9NJKy65ZHUkkfkTEhTyJct1kXJANvhGbnSHRXcbQqUsKButI4eumY3vY5bj9nyRkTcvvkJLgtcEl3ZmHz+cXComyg01KQojmWYXBYEM/zbWKzX9rcpTklJUm+qWA6+O8cc5btspR0R8+jBScswKuSEPoPeYbaRCrDgs/U6fXhHtdiClzQ4BKtbCz6skWG/rGdUtQCg9klhl33eOeUkaJaNWF1Xd1CModyUnmc4KW9T8Iz7RS0yKxkpZJAzAMHChdibfzBhCUrKpKwHYhQfdrxhidaqdNM1Xva26aNCU9GLVFgxLs6kZTKWpRme6kpsGuAVDTzhrsxRIzTDPAMyUWINwl2LmzA8g5sREZ2T7QKlcC+NAulJ1Grt6w/js1K5yZqFHu8vFLU7EgGyk6Gxfq3SOrHKMkIlcXp1AFUoIUN3LW9PDXntFGra1iUqSCQbbac+bQ/ideqSO7UrOFZffcEcRVk1N0vlcag7x7NwCalysJULAMnSzm+49NGhyXtA2RJrAkBQITY5gdN9vgIha7EQSMiQnMAVMfhy8bQz2gpmADs12N9r6dYggkO0dvjYk48mZt7GFHMpXMm3nDOF2mBP7Vjv1h04f3dPnC0uQFZPxAh7gcmjXT8au8JZZU787MB6xtKVopIh62Wy1DkYwAt8Y21q8y1Hmo/ONRhNDLv7H8eNNXoQT93UfdqH72qD62/wBxj6Nj47krIIILEXBGxEfVvZLFxVUcieNVoGb/AFDhV/1Axy547suJLwQQRzlEZ2mxDuKSfNdiiWW/1EMn4kR86hLC8dl9rtXlogj/ADZqU+QdfzSI49O0Hj+kep4Mai2Y5HsksNpkzD7gySwFLJtmOiUvsCVD0jJCwFFZN0k8gAS+xLahvhElOr5ctCShJeYEOSbqygAHkAPnmMK00sK71Kb2cDTUWuQR9dY1bvYhTAaETpypky7auX/lHSKKQlIzANy+UUXs4llEH3Dr4vp/KL532SUqYXYJcAdI587bZcTDE6xfdZZaA5AckhgCHbxAb1ivU+FzEKK5cv7xWqkJADHZiz+FvjE8iqQpOYgqc8IBNhsX9C+sKVgmzCU2SgbkM23P5xinWhmaJU9KA68ijcqIClNyANk+JPO0UPE8bmprFSpcxVgMyicwUTf3TwsxbTnziz45aX7y2AurMRppsW+UUbs1RqnVM4l1qlyiXVc5uEc+WZr6xXC8cn+gn2ixYRUqWZilqKl3BJYf01sOkbqal7yYApbA6nwH0POF6GXlmHksOfJgfJvzh2aCk5ksCHABPn9GPEcrOuK0R1ElPeKzIJbcfh0LvrDdROQsnVIFgSXzbaDYfrGf2RRksAlSzxOdS+jPY2DeUIU8lX4hkF+h0duZ1+UJCknHQvPSkO3EObQl9oYpKUgZCCHDuer6jppErMQLMHhVcglSWFybCJ5GU4ifGVGYABe7Bg/hErh0xUxTajUDmUgt+frGulp1KmBCspBsNj8Leoido8IWCnKl9CAzF2cF9GA/LSNcd+jJIYwjBUTj36wyxZPJuYG3r8otFRRZk5V3Pg0eYLREJKiXJLm4USfFnF9unWNkyqa6mv8ACOyPWyqKxV9k5CVKWyiTq6ibch08Yp2PYCmQE5A6pkwAbF+WsXyr7RynUDdKdVC4GuviQRaKZi+Jo+0y52XgSnXlYkhudwfOOrG5C0Rs7snNW5nLAKSAnKHBGrbN/P1bxIS5EsJljjCSQ2uhuonk3mSIym4uVU8ozQyjmUFMHUyjlLeDgE8orFZiapgKlF1qDE8voBvB+capSl2IijHqtvSACNhFhG0hGhOsd19g2KZ6adTk/wB0sKT/AKZg/wDJJPnHDJfvD61jpPsNrCjEFytpsk+qCFD4P6xz5lcRrs73BBBHEaHMvbPM/wD1U9Vq9Mg/OOcJGYpSSBxa8vHpvpHQPa2o/aacWbu1N4lQ/SOfVdOqUspUOL9Q4+Yj2PEX9pfuc8/zGdZPzKSoH3QU20sSzdGIh3C6h1OLqAZr3doj8MS5OwAF3tmJb4xkFliAHLJyGzAkszdfHaNZL0CL1Lw1M2XmlWuQRZyfzvf1iUoqnKgombBuKKvIxWYhORLOVEKBIAUXf3tr+nXSLNgtSmqQ6xxJsQS5BGxYsWP4o4Zprs0RFprplPM4kZpKi7jVD+dw3T0iVq8RSQAlaVZtANegYtGEzDUpmf3jZr5X3+ul7xjOoJa7ArBTopLt5gn4ERm6YxLEWyHvM17cI/PSFuy+BSEzDlmKuxA0LhzqLuH0iZUUpQyiVvYXD+jO29/WM6eYmS61SuFnSpDknxDWieTSpDEMbw77LMSuUHQvhVm4gkkvZy4f8o8r8KWv3EqzWOj38RE3R43TVBTLBCsx0IO3j9XETVXiMuTMRJAGZSSR4jTxJPyjiyYFdm0clKijTsGnSky0LCs3+GpF2Idnewbm+1ukVX06s4z2UAbfP8vzi5dpMQDpSVMTrd7l7Ps311iq1UvMkhiGDkF7lifXfwjnmkujSL5dlaNOVKOgf6+vGJTAcJJnJXsgKOoFwOZ0118Y1YgUpDpfW77dIi1VSpgyAm/xjNNJ2yMiQ1h6ZYUpa+JQVllywBc3uXGgt6xbpVSESVLK2UoXASBfRkgBzy1iq4TQCUoGYuUlRLJSs3e34RoWO/N2MKYxjGTOpSioJYlKeHhDW9d3JsdN+rFCbpJdnNKcY9slMVxycWF0FXEGdJAAYDKNA4Our+cVPFcbKDlK1gEEBixvqfEkwhP7XhRORChma5Lnw8Bz35CEMcld4hM1FwNfAkDTo0dGPDKOSP1Ov5QNlrw3s8hKHVVS8qghSku5cgkPowbp+Ua8dmy5YTKlqlzcyzmJAtpYdOutn3iky5hSWzMxex31e0Zz6kE8Ibqb+bR6H03e2Fkp2jxjvcoGiQwDMwAZvrnEGgxioxkBGqjSoR6I2pQWDu3OMExvdwOQPziZAKL963OLZ7LqjJilKf2lFP8AElQ+cVac2a2kTvYD/wDpUn/zp+cYz6f2Gj6jgggjgNDlntbQPtEgnQylj0UC/wAfhFL7TqCly5g0XKQfMDKr/qBjontZp3NKvYKWj+JII/4xR8ZpCES0qSMuQZVeLkg+DN0brHreJJcI/uYTWyAzEgJTwWv1U/hbztaNk7KtKiHcJzHxB0b6tG3EJKEqCZV0kAKJvxA38tI11GUApUsD3UpIuyXIuBra58rF7dT30Sb6urJYk+8Ar+IAn68YkezeM9wtwOEniA5bHyivBBuk/wCHqXe36fyiZ7HS0qqEgkZTfV3A5O1/lrGOSK4spM6hSIlzgialNmN7W+vzjKfOloBysCLnkzatvfaIar7SSpJ7pCC4L5QNQXJOjJ3Lnl6VvtLjCVAIQhSVqIWS5LbAhY2JAd20jgUG2aWWehqu9WR3hYvlBGUZgHYFtWve/jGdJOVLTLUfvJCEqRMWt0zAxZ2/Fe20c8wmvMzNKUsXUGuyiSbka2Yn9YveG42TJWqeEHJMMsC5CykXLgEjxMLJBxGhZBlU1VmmnkpASksUKBuXDuTy6coYx7F0z5YXIzpmIWCVEANbYv6vEziYl1Mh1SxYcCgoEtY2YFrbRWAAlgwZrjm/PytGEnf3KIjtFVKXlmO4BYgHRWpYdWjfhFR3jJsX2115nn9dIJyEpJSoEoOvPxB5wjhtKEzWBJCjsPlf4a68o4cuNqVrp/6KhLjLZNV1IEqJc5WuOu5iv43PVTozoSFHRPIE7/XOLbXTApLLUSwYEadGI8rxQO0lSsygh8pK8qnH7IU4fk4+UVggnlin8lZOipYpWKmEqUov9fpCZWoljy5/TeHwh8yUkEqWXS2UM5O6i+gbQO91aWjGWiWUzPvCk5fxJzZiCOF9Um9jccPhH0UXSo5qQhJUzxOYHXhKVJmHgYm97bhusQZG9yCbHnEvhyZISQpRLi6QSkEjbrrr4xGaMZRpq/sJsyFOVSELzEgnLltZQFvIl/hCKpZBLg+Y+ucTlMmSoZEZ0KN+I5h6Ptz/AEhYSMhHGkupw2j212/qISyxuuiIqSuxPuzfm0CpeYjLfT684k62kCZZUqYgKUPdIu4IsPoRMYFSy0qCgvMqWMxsAHfLlAVyd39NIX1U1aNCuTKJaLKSQetuXOMSo5W5at15xdMcSZzlT5VMpIIuCzNppd4q+IURlAOwJNg76Xc+sSpWFETMEWP2fSHxCjP/ALyTfkL/AJRXlm7dYuvsvkBeK0ydRLzrPkkgfExGR6Gj6JgggjgNCo+1Ckz0RWNZK0r8vdPwV8Iq3Z8JqpIlrCcyC6T5i3oG846Zi9H30ibK/wAxCk+oIHxjh3Z2tXJnBhcFiCbP7pfzjv8AF/FBpdrZlPTLjjHZ9Kc6mHdsCrlwkEg2cg89oo+O4ZLTxJcLcOgkcI6NYixuPS8dKwrH0zMqFjIs6g6Pe3wiv4jhgqJ0yRMmFM0upAKAwTbhzcutr+ka45yi/wAQmjn86UJszNmyAhjd2yjoN7XjSunmyVpWHtdJDh+tiCIfxvAptISmYNbaWLXcE66j48oUpJCpqSgOSL5QWJ8Ot9Bq8dVpq09EjYx5S1ATZrpWLEuW1BKruUgfh8fOLq6qWoCTLUsIB5MN03AJzFr2G5hddMrLlysA7rKS/gSdPDX5R7T0SxkKJas6iWLG+wZOusS4RQ7PKGcALE620e2pfWLnSVyV0wQSTMK1KU73Kr6ANzfRrENcGAwnB1GY0wkVBzZJJSrMVM4sAyWdyCx1tGVSmdLWUzQoLFlZjd/reMMiUmWi34ViCpYVlAZr3JHJ2fL842GbYEpZ7jW8QWBTgUkklShoGLDd3uNjYjb12z8XK2c6WAd7dOXhHFLG7NEx+vW6czjwiDnnNYaxL18gTJAXKlqBSBnUFJKLuHN3SokMx0Dc4qVcSlRH4gSCBfTqNYl4ucHEmWyxScTXLTdiCSATe/q+8I47SioQSk5SRnD6FWjBud9Yg0YwpBuH8IsGEVQngEJCkjhKQyS5OpYObk31ttHE8GbC1Jrr32LlemV/NNEhchSZUuUFd4uaUkrMwI9wrGjvZDWKg557uxeBGcVAy8wJTlzC2Y20NvPrFzmYhRyMsubLIWFKMszAFDMosCHDGwAzWJbrFk7PTEhKJ2bjLhRJyuAQQw/F/L07p+TJw41V/wA0Lsr/AGr7DzFIQlKFTBKSWFtVF1cmFhzN457VYcmRaYk51A8IB4LliVaF+hPVjHaK+unzJ0xCCFSiwAI91ZSNwLhy7c4g+1/Zv7RKCkrl59HUW0DEG1i7W0dtN7wZVGo3odHIqdYB4g4/1AE/OG6iaCoCUVJSbjNrtofLWN1VhJlqKFhJUgscpzDxcbfWsFSjIkE5Q/EblRJcgbN5CO3TJNUumdycyiG2Jc6Di6fGJnAK7SWrKFA3KwSMrMEsNGOnJ4KLB1rbOrICnMQ1wToH0BIuW0YeW2lwooawD6jM53cm24On5xjLJCqbAf7RrSlD94QWcJ1cqezbC2uzxUJkzOXWVExL1tKj3SC4djffpzt8YUNOAXboOXJ+sKE4pdibIdRDk+gjpfsCoc1VPnn/AA5YSD1mF/kg+sc0qZRCmjvnsRwvusP7w6z5ilf7U8A/4k+cRndRKjs6FBBBHEaBHGe3GFdxWTSAQiZ94G3Cyyx5L/5COzRUPaThXeU4nJBKpDkgby1Blj0v/tjo8bJwyffRM1aOVIqCJmZCym9ujsSRzZnaM8cnz7VC1OVlQStKmY3BFuY+BjRWUqpbE8QUHSocjp8tOsapbpfKS+wUHQSsNvYFtzaxj2KXaOezKXjcwoMmcVTEuSCVElJuzB2bo141z8PPDNkFyn8KXzuNTlDkeOljpYRpqFlAyhLMzgsSlns7ONX9ITVM4gQQGDuHBfXXY/pBx9odk9R4yuolqppyQsaoIaxCbMAm5LNqLFoxo8bnKQikzol5D92si6MpdnaxDkObejxto8W7slM2TLKynUe9vqQTmVzCuXhFirKGlmp+0pZASMxCVFKiEmwOtvAA3F45Z0ntFop3aFc+XVZpigqakpUlaGDAHMguSSRd7kHyiT/t1eIFMmpVKSRczGZwzODlYCwJ55XGsbcQ7O/aEJqZGRCSSchJKglzYlvedgztt4oVuHLppOZbS1qBCQFJMwlik8QcgbMLW33T4ySXsYjOpTT1fcKPeBKgFJRYqTqxbmhXMs/SN2Jz5SXyBYOYkElIdB04Rd9bv02jIT6mTLkCbSIHATLmgBKiCCylXYlObQtpcWiPqqGbMKcsviWCbWBJJFthew25QuNvY7MJGLELDqUUHUDU3f5+PNjG0YaVomLlTEEIBOYqKFNcWR7xfk2/WIhcqWlSHmE3GcJSXSN2Jsq3hDGJVkhExP2fOtAYvMVc9LJS1yeul4r6e9BZG1UkhZQlQUymcaG7OHYsdbtDuEYqukCjlzEn3SogW5ga36w2jBzNCpstBCHJCTe1n4hbV+Vm1hPEcOUi6wAG3SW6MpPNtS0VaemIwrO0K58wKWlJJ4QkBhcMANxq4vrHv22qkrEklQKOHKb/ANYUkVYGzbEpDbvzZ/5RIYLXIlzLhas/CTmY5TqCxFidbi3pFSxxa3HRLZK9mu0c5M4JUXuWvwvfVy1736xbe1NDPniWgJBCXUpSSxfWyrjbXpFIx7EKcVBMlA7vZAUSx5FT38onk9uVrlolop5SCvhdIOUlw5bc6RyS8epKeNUOPWxBfZeanIpSkIRlzFl5jfZmsT57w1h1BLlHMsOPwqUS4dzYbWtzsecbAagT0zJyEruUpTm4Srmw0At6RK4khCpstIKcoupQ2YKJbmAG+EZ5pz418jNgpBZixI4STZvysXtCcyWphnYMHtqfHla20SVNKzLsGQAyQWcNbNo+rxqxCVm4ZYAS91G/P5naMErGVypUFrKykDl8z5/rEZVrANvGJ+uoMiFKGw+UVOdMd+saJEsxkU6p01EtF1zFBKR1UWHzj6lwqhTIky5KPdlpCR5Bo417FMC72pXVKTwSAyCdO8Vy/wBKX/iEdvjPI90aRVIIIIIzKCMVpBBBuDqIyggA43jmFdxPXSKP3anVIJ0ZTsH/AHTbyirzkmUtQIIULMfMG3n1jtvbPAPtchkt30vilk890k8lC3odo5niUs1FOpeX72UppqfxBuElvK46PvHreNn5Rp/uYTjTKuJ4KgpaQvKGUNMyWYaB3HPoOUBHdgZSmZKUXY6g6ZVfsn+TGNSx5Nb1jxYyukg820INo7XEhMZpSA63Au+hIBLgDQtZyLEbR7JqVqUErLlyEZfwvr0UCzsXe0baRaEJSJpKUFJKFJAUk88wIJBcNbmNGvnJkpWUpQl1AqISkgKAOU5mfZ3BBtfbXGRQ9hHaH7MpUtCsxZkhQ4UqN3JBsCdgHvdriN8+gQuYmtq5ye7c5UE5wFIuB/pYaDV9LxDVWHzGWVqL5LFdiSDcFfgT/KIJNKSUJmZ5aVgZSzgk6crE7vb5ZrGntMdnRKft0hsqUqnE2UVnKlA0bLo7An1vsK1WdryqZLXLppaMthmK1J/gdvdcM34ukasMoJcgMsrExQY2ISyrNpcMTffyiwS6Gmkyc7PMALnhCsu4TYAOkG/IFjvGbjCL0irZXZdHKmgkIEsIU8zMorU+6WLZRYByDcxvn9jxOSmdTpASdUmYSHd2slxZ7vvtGlCqOaFofucoyuRsLZnQpleDapT1jb2V7mTNKJk7vUrOUIHeBlA66pHnffSG+SVqwLtQ4SmWnKkd2CGWlDjhZyEqJB967l9TsTEd22wlNT94peS/DYGwAGUDM3n4+BjMZoVrmIkImhAWSVHiOUCwDElRc87MDfmtiFNNpcxVMM1R4EskIBKiBqoFTt1ZnjGMdp3sdmqT2KkN3kyoUyy4HdgL2f3lM3Vh4Q9Udm6WbMTKSBJDO6MqlEsLmzsWfK5AvaIpNbWBKlEMo5QkZg7ObMXDgB/9LFriNmGTqoze97gqCvxqum7XB0LhrvGjU+7FaG5HZ6mQskomTClZbMEhK0sE3AIYAubNpDFfhSVAJlCWjK5KiWIDlQAS+nJRuzM2yaqmpSlZEmYcqyriYBy78L3fWw5xuoFT1oMwS8pm2ctxWsw1HLfeJal22FjlIkkICgUpCSC51zAN5ktpo5iUGG3Nh7raCw5PvZr7tGWGUBRKCVsV7DUDqbX5eUaZ2MISsoOgFyxZwdOh3jlyO2NfqNppwAwZizltSOsK1SAEsSyR83+vWIqf2pABLAkWSkH+Vog8Ux2ZOTlICRrbp1gSFyR5j2KZnloNgbnn4dIhKamXNmJlyxmWtQSkDcm0eqjq/se7JgJ+3zU8SnEgHZOhX4m4HRzvDb4oIq2X3spgiaOllU6blA4lftLN1H1+DRLwQRzGoQQQQAEEEEABFH7Z4EqXM+3Uw4h/fSxotO6m3La89dRF4gMXCbg7QmrOIYthEtYTUSSBJWQ40yvYjy+UV2vozLmLlkaKsdHSdDy3jqHaXAF0q11FOjNTqDz5A25qSOW7DS+2lLxfCgGnyDmkqa6dU7MeX6vHr4MykuzCUaIKidykFKUkXzM1vE3Vy5xq+zpc53A/CoNbk51A2+jDVQAOJCwrMeIMRrrbQi8alDO5ICTbKbAa6eh62aN38kiyq1Vx3imU+ZZGYl9i/mx/ej1WJKshzPQEtlmJAYBlKA1bTY7QxOojYKTmI9/KoMbsACxD3BcPY6RlNoAEkp7x08Pui7gWKnIu+l7QnxGaDOSEFUnKUZby1rDpID8IJCiAbunVtBpGZwsL45ueWkgcZIAY6HIfdSdXJ26wjVU5cO7Wy5gBwm4084blYnNCO54VoSLEjMzHYjZwzs94lxfoZIYbVIp0TEJRnJLOAlTskB2FkgEvf3nvGqlpps/MtS5Usq90KRKSp9CC4Fido0TJoURNBCJje7Mmf8SfpvWHMOUucoTcqWYO9nbXLsPO8ZSVbGTVFh/dpBmKacu5UWOuoA0Z9Clw7PG7EJmaWAcz/tpUGSbDMQC4Bc6cy9jDn9lSZqVDvAsKvlKcyhoOFT6NZnYWhKnw5CC8tSEp3z6tz1Z3+rRz2nssUwSrKFLSpBUSp/dJU5s4SQyeZDARPU8pRcy0BJf8aQnXo3XTxhWmoaeWe8KgSeROUnonfwEeyp80qB4ZaDoLrWoP+wm489IUtu0CJNaZtnUkLA/CHFtnO31aNU+c3EU5gkOS7sNyH5Q4ZLC9/GF51OhQIUHBs3jGaBiVTiktcv7tWosAPrVorvaOcEgGWlu84irUC2U20Bu0SkzB5MsHKCHGockct7xDqlL1fTkwP9IUoJPXQttFcyxgsRL1stRYEqUTduXnD3ZHsfNrpwF006D95M8PwoO6vl6OaSsXHdG32d9kDXTu8mBqaUeJ/wDEV+wOn7XS28d5QgAAAAABgBYADZo0YdQokSkSpSQlCAyQOX69YZjmlLkzVKggggiRhBBBAAQQQQAEEEEABFIx7smuUpVRQs5vMpz7q+ZSNj0/obvBFwm4O0Jqzi9Ph0iqVlSTTzQeKUq192+nhTEezVQgLIAUmxJcF23B1B9I6n2l7JyaviP3c4DhmpsRycfiHj5ERUpxqqK1UjvJX+ch1Jb96zpPj6x6GPyeXX+H/wAMnCiioBSAkOMrkpBUnivcMSDbdwYz+2kbqezuSGuLOlQDa3fc2F4msb7hQzBAUFCygpiB4gF/N4r0ylVbiISf2r/ER1xqW2QbpVUNVAbEh7lgLMGUPhpqrSJSnnIFwkAkOSlw730uHYHntqIXlIpkgJUyydwHH9YZXPkywkmUtL3SUnXyf4NGclfSKR7LoZZICU3LcKhmD32sAbGJuThKLFRUn93MSPMRXpFfJSe8HeJA3UAQ/jz6RumY/LZ86/BIAPwEZShJ9DTLFOpZYDpI65dW9IhJ9JKcFLlrnMoo/wC0A+sIf2xJLlU2c/IFX6M0ef2wReWqZ4DLboDl/OEsckFjcpRRMUpCULDWZTkfMbeUPYdWJA+8WUrOy8qf4WFx4RCKXNm/4RP7ykpPzSYdlYcoJ/vGfYJSG9PzglFewsnFT3Fi/nC0yoUND8HjVKlZQz28h8AIjMTxMS9CT46CM1G3SHZILrFNxZPlEHXVCAoqNuZjHDFVFWoy5EorV0sB1Uo2SPH0jonZf2dS5bTazLPm6hDcCD4H3z1IbpEZJKGmNbKx2V7ITa4CZMzSaU6NZc3wfRP73pzjrlDRoky0y5SQhCAyUjQCNwEexySm5FpBBBBEjCCCCAAggggAIIIIACCCCAAggggAI8Ul7HSPYIAKnjXYOnmuqUTIWbnIAUE9ZZt5hopeMdjquWkvKTMSPxyNT4y7H0eOwQRvDyJw9kuCZ86IpiFZFW5pulXmlQBPoYmaAzAyCeDcEcPofyjtFdh0qcGmy0TB++kK+cV+o7AUanKErlE/5cxQH8JceTR0/wBapfmRH0znE3D0kFl5ZpOqc2QpHqX8bQicOOaxDnRSVJIL8xmBfpeOhzvZx/l1cwcs6EL+WUwjO9nFQziplFX70oj4hR+UWvJh8i4Moc+hVLUVTEkMfeuR66fEx4J2hQX5gcJbw0MXqV7Oapr1MpJ/dlq+eYQwj2ZrP95WKPMJlAfEqMN+Tj9sODKBS4pOzNdQfTpDU7GpgN0oQnYKWH9B+Qjo9P7NqUf3i583oqYUj0QBFgw3s9SyG7mRLQRuEjN/Eb/GMZ+VD0hqDOUYbT1tVaTTqb9tToR5KUA/kDFlwj2YpcLrJpmNfupbpR5q94/COiwRzyzyfWi1BC1BQy5KBLlIShA0SkMP69YZggjEoIIIIACCCCAAggggAIIII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www.wpclipart.com/space/solar_system/Earth/Earth_Western_Hemisphere_white_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438400"/>
            <a:ext cx="3970182" cy="3933826"/>
          </a:xfrm>
          <a:prstGeom prst="rect">
            <a:avLst/>
          </a:prstGeom>
          <a:noFill/>
        </p:spPr>
      </p:pic>
      <p:sp>
        <p:nvSpPr>
          <p:cNvPr id="11270" name="Oval 1030"/>
          <p:cNvSpPr>
            <a:spLocks noChangeArrowheads="1"/>
          </p:cNvSpPr>
          <p:nvPr/>
        </p:nvSpPr>
        <p:spPr bwMode="auto">
          <a:xfrm>
            <a:off x="4267200" y="2209800"/>
            <a:ext cx="287338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Other examples</a:t>
            </a:r>
            <a:endParaRPr lang="en-US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600200"/>
            <a:ext cx="8458200" cy="4827588"/>
            <a:chOff x="0" y="1008"/>
            <a:chExt cx="5328" cy="3041"/>
          </a:xfrm>
        </p:grpSpPr>
        <p:pic>
          <p:nvPicPr>
            <p:cNvPr id="12293" name="Picture 5" descr="Tree_-_Cartoon_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600"/>
              <a:ext cx="480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4" name="Rectangle 6"/>
            <p:cNvSpPr>
              <a:spLocks noChangeArrowheads="1"/>
            </p:cNvSpPr>
            <p:nvPr/>
          </p:nvSpPr>
          <p:spPr bwMode="auto">
            <a:xfrm>
              <a:off x="576" y="1488"/>
              <a:ext cx="672" cy="254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720" y="3456"/>
              <a:ext cx="384" cy="432"/>
              <a:chOff x="720" y="3456"/>
              <a:chExt cx="384" cy="432"/>
            </a:xfrm>
          </p:grpSpPr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2323" name="Rectangle 9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324" name="Rectangle 10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2321" name="Rectangle 12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322" name="Rectangle 13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720" y="2880"/>
              <a:ext cx="384" cy="432"/>
              <a:chOff x="720" y="3456"/>
              <a:chExt cx="384" cy="432"/>
            </a:xfrm>
          </p:grpSpPr>
          <p:grpSp>
            <p:nvGrpSpPr>
              <p:cNvPr id="7" name="Group 15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2317" name="Rectangle 16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318" name="Rectangle 17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8" name="Group 18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2315" name="Rectangle 19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316" name="Rectangle 20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9" name="Group 21"/>
            <p:cNvGrpSpPr>
              <a:grpSpLocks/>
            </p:cNvGrpSpPr>
            <p:nvPr/>
          </p:nvGrpSpPr>
          <p:grpSpPr bwMode="auto">
            <a:xfrm>
              <a:off x="720" y="2304"/>
              <a:ext cx="384" cy="432"/>
              <a:chOff x="720" y="3456"/>
              <a:chExt cx="384" cy="432"/>
            </a:xfrm>
          </p:grpSpPr>
          <p:grpSp>
            <p:nvGrpSpPr>
              <p:cNvPr id="10" name="Group 22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2311" name="Rectangle 23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312" name="Rectangle 24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" name="Group 25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2309" name="Rectangle 26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310" name="Rectangle 27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12" name="Group 28"/>
            <p:cNvGrpSpPr>
              <a:grpSpLocks/>
            </p:cNvGrpSpPr>
            <p:nvPr/>
          </p:nvGrpSpPr>
          <p:grpSpPr bwMode="auto">
            <a:xfrm>
              <a:off x="720" y="1728"/>
              <a:ext cx="384" cy="432"/>
              <a:chOff x="720" y="3456"/>
              <a:chExt cx="384" cy="432"/>
            </a:xfrm>
          </p:grpSpPr>
          <p:grpSp>
            <p:nvGrpSpPr>
              <p:cNvPr id="13" name="Group 29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2305" name="Rectangle 30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306" name="Rectangle 31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" name="Group 32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2303" name="Rectangle 33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304" name="Rectangle 34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12299" name="Line 35"/>
            <p:cNvSpPr>
              <a:spLocks noChangeShapeType="1"/>
            </p:cNvSpPr>
            <p:nvPr/>
          </p:nvSpPr>
          <p:spPr bwMode="auto">
            <a:xfrm>
              <a:off x="96" y="4032"/>
              <a:ext cx="5232" cy="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2300" name="Picture 36" descr="11723,1123120407,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2" y="1008"/>
              <a:ext cx="590" cy="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292" name="Text Box 37"/>
          <p:cNvSpPr txBox="1">
            <a:spLocks noChangeArrowheads="1"/>
          </p:cNvSpPr>
          <p:nvPr/>
        </p:nvSpPr>
        <p:spPr bwMode="auto">
          <a:xfrm>
            <a:off x="3492500" y="1700213"/>
            <a:ext cx="4392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/>
              <a:t>Imagine a (giant) dog falling from a tall building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Other examples</a:t>
            </a:r>
            <a:endParaRPr lang="en-US" smtClean="0"/>
          </a:p>
        </p:txBody>
      </p:sp>
      <p:pic>
        <p:nvPicPr>
          <p:cNvPr id="13315" name="Picture 4" descr="Tree_-_Cartoon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0"/>
            <a:ext cx="7620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914400" y="2362200"/>
            <a:ext cx="1066800" cy="403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143000" y="5486400"/>
            <a:ext cx="609600" cy="685800"/>
            <a:chOff x="720" y="3456"/>
            <a:chExt cx="384" cy="432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720" y="3744"/>
              <a:ext cx="384" cy="144"/>
              <a:chOff x="720" y="3744"/>
              <a:chExt cx="384" cy="144"/>
            </a:xfrm>
          </p:grpSpPr>
          <p:sp>
            <p:nvSpPr>
              <p:cNvPr id="13350" name="Rectangle 8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51" name="Rectangle 9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720" y="3456"/>
              <a:ext cx="384" cy="144"/>
              <a:chOff x="720" y="3744"/>
              <a:chExt cx="384" cy="144"/>
            </a:xfrm>
          </p:grpSpPr>
          <p:sp>
            <p:nvSpPr>
              <p:cNvPr id="13348" name="Rectangle 11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49" name="Rectangle 12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143000" y="4572000"/>
            <a:ext cx="609600" cy="685800"/>
            <a:chOff x="720" y="3456"/>
            <a:chExt cx="384" cy="432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720" y="3744"/>
              <a:ext cx="384" cy="144"/>
              <a:chOff x="720" y="3744"/>
              <a:chExt cx="384" cy="144"/>
            </a:xfrm>
          </p:grpSpPr>
          <p:sp>
            <p:nvSpPr>
              <p:cNvPr id="13344" name="Rectangle 15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45" name="Rectangle 16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720" y="3456"/>
              <a:ext cx="384" cy="144"/>
              <a:chOff x="720" y="3744"/>
              <a:chExt cx="384" cy="144"/>
            </a:xfrm>
          </p:grpSpPr>
          <p:sp>
            <p:nvSpPr>
              <p:cNvPr id="13342" name="Rectangle 18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43" name="Rectangle 19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1143000" y="3657600"/>
            <a:ext cx="609600" cy="685800"/>
            <a:chOff x="720" y="3456"/>
            <a:chExt cx="384" cy="432"/>
          </a:xfrm>
        </p:grpSpPr>
        <p:grpSp>
          <p:nvGrpSpPr>
            <p:cNvPr id="9" name="Group 21"/>
            <p:cNvGrpSpPr>
              <a:grpSpLocks/>
            </p:cNvGrpSpPr>
            <p:nvPr/>
          </p:nvGrpSpPr>
          <p:grpSpPr bwMode="auto">
            <a:xfrm>
              <a:off x="720" y="3744"/>
              <a:ext cx="384" cy="144"/>
              <a:chOff x="720" y="3744"/>
              <a:chExt cx="384" cy="144"/>
            </a:xfrm>
          </p:grpSpPr>
          <p:sp>
            <p:nvSpPr>
              <p:cNvPr id="13338" name="Rectangle 22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39" name="Rectangle 23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0" name="Group 24"/>
            <p:cNvGrpSpPr>
              <a:grpSpLocks/>
            </p:cNvGrpSpPr>
            <p:nvPr/>
          </p:nvGrpSpPr>
          <p:grpSpPr bwMode="auto">
            <a:xfrm>
              <a:off x="720" y="3456"/>
              <a:ext cx="384" cy="144"/>
              <a:chOff x="720" y="3744"/>
              <a:chExt cx="384" cy="144"/>
            </a:xfrm>
          </p:grpSpPr>
          <p:sp>
            <p:nvSpPr>
              <p:cNvPr id="13336" name="Rectangle 25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37" name="Rectangle 26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11" name="Group 27"/>
          <p:cNvGrpSpPr>
            <a:grpSpLocks/>
          </p:cNvGrpSpPr>
          <p:nvPr/>
        </p:nvGrpSpPr>
        <p:grpSpPr bwMode="auto">
          <a:xfrm>
            <a:off x="1143000" y="2743200"/>
            <a:ext cx="609600" cy="685800"/>
            <a:chOff x="720" y="3456"/>
            <a:chExt cx="384" cy="432"/>
          </a:xfrm>
        </p:grpSpPr>
        <p:grpSp>
          <p:nvGrpSpPr>
            <p:cNvPr id="12" name="Group 28"/>
            <p:cNvGrpSpPr>
              <a:grpSpLocks/>
            </p:cNvGrpSpPr>
            <p:nvPr/>
          </p:nvGrpSpPr>
          <p:grpSpPr bwMode="auto">
            <a:xfrm>
              <a:off x="720" y="3744"/>
              <a:ext cx="384" cy="144"/>
              <a:chOff x="720" y="3744"/>
              <a:chExt cx="384" cy="144"/>
            </a:xfrm>
          </p:grpSpPr>
          <p:sp>
            <p:nvSpPr>
              <p:cNvPr id="13332" name="Rectangle 29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33" name="Rectangle 30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3" name="Group 31"/>
            <p:cNvGrpSpPr>
              <a:grpSpLocks/>
            </p:cNvGrpSpPr>
            <p:nvPr/>
          </p:nvGrpSpPr>
          <p:grpSpPr bwMode="auto">
            <a:xfrm>
              <a:off x="720" y="3456"/>
              <a:ext cx="384" cy="144"/>
              <a:chOff x="720" y="3744"/>
              <a:chExt cx="384" cy="144"/>
            </a:xfrm>
          </p:grpSpPr>
          <p:sp>
            <p:nvSpPr>
              <p:cNvPr id="13330" name="Rectangle 32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31" name="Rectangle 33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13321" name="Line 34"/>
          <p:cNvSpPr>
            <a:spLocks noChangeShapeType="1"/>
          </p:cNvSpPr>
          <p:nvPr/>
        </p:nvSpPr>
        <p:spPr bwMode="auto">
          <a:xfrm>
            <a:off x="152400" y="6400800"/>
            <a:ext cx="8305800" cy="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322" name="Picture 35" descr="11723,1123120407,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2133600"/>
            <a:ext cx="93662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Text Box 36"/>
          <p:cNvSpPr txBox="1">
            <a:spLocks noChangeArrowheads="1"/>
          </p:cNvSpPr>
          <p:nvPr/>
        </p:nvSpPr>
        <p:spPr bwMode="auto">
          <a:xfrm>
            <a:off x="3995738" y="1700213"/>
            <a:ext cx="439261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/>
              <a:t>To start the dog is travelling slowly. The main force on the dog is gravity, with a little air resistance</a:t>
            </a:r>
            <a:endParaRPr lang="en-US" sz="2400"/>
          </a:p>
        </p:txBody>
      </p:sp>
      <p:sp>
        <p:nvSpPr>
          <p:cNvPr id="13324" name="Line 37"/>
          <p:cNvSpPr>
            <a:spLocks noChangeShapeType="1"/>
          </p:cNvSpPr>
          <p:nvPr/>
        </p:nvSpPr>
        <p:spPr bwMode="auto">
          <a:xfrm>
            <a:off x="2627313" y="2852738"/>
            <a:ext cx="0" cy="720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5" name="Line 38"/>
          <p:cNvSpPr>
            <a:spLocks noChangeShapeType="1"/>
          </p:cNvSpPr>
          <p:nvPr/>
        </p:nvSpPr>
        <p:spPr bwMode="auto">
          <a:xfrm flipV="1">
            <a:off x="2627313" y="2060575"/>
            <a:ext cx="0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Text Box 39"/>
          <p:cNvSpPr txBox="1">
            <a:spLocks noChangeArrowheads="1"/>
          </p:cNvSpPr>
          <p:nvPr/>
        </p:nvSpPr>
        <p:spPr bwMode="auto">
          <a:xfrm>
            <a:off x="2268538" y="3716338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gravity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3327" name="Text Box 40"/>
          <p:cNvSpPr txBox="1">
            <a:spLocks noChangeArrowheads="1"/>
          </p:cNvSpPr>
          <p:nvPr/>
        </p:nvSpPr>
        <p:spPr bwMode="auto">
          <a:xfrm>
            <a:off x="2195513" y="1412875"/>
            <a:ext cx="1511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Air resistance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Other examples</a:t>
            </a:r>
            <a:endParaRPr lang="en-US" smtClean="0"/>
          </a:p>
        </p:txBody>
      </p:sp>
      <p:pic>
        <p:nvPicPr>
          <p:cNvPr id="14339" name="Picture 3" descr="Tree_-_Cartoon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0"/>
            <a:ext cx="7620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914400" y="2362200"/>
            <a:ext cx="1066800" cy="403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143000" y="5486400"/>
            <a:ext cx="609600" cy="685800"/>
            <a:chOff x="720" y="3456"/>
            <a:chExt cx="384" cy="432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720" y="3744"/>
              <a:ext cx="384" cy="144"/>
              <a:chOff x="720" y="3744"/>
              <a:chExt cx="384" cy="144"/>
            </a:xfrm>
          </p:grpSpPr>
          <p:sp>
            <p:nvSpPr>
              <p:cNvPr id="14374" name="Rectangle 7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375" name="Rectangle 8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720" y="3456"/>
              <a:ext cx="384" cy="144"/>
              <a:chOff x="720" y="3744"/>
              <a:chExt cx="384" cy="144"/>
            </a:xfrm>
          </p:grpSpPr>
          <p:sp>
            <p:nvSpPr>
              <p:cNvPr id="14372" name="Rectangle 10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373" name="Rectangle 11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43000" y="4572000"/>
            <a:ext cx="609600" cy="685800"/>
            <a:chOff x="720" y="3456"/>
            <a:chExt cx="384" cy="432"/>
          </a:xfrm>
        </p:grpSpPr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720" y="3744"/>
              <a:ext cx="384" cy="144"/>
              <a:chOff x="720" y="3744"/>
              <a:chExt cx="384" cy="144"/>
            </a:xfrm>
          </p:grpSpPr>
          <p:sp>
            <p:nvSpPr>
              <p:cNvPr id="14368" name="Rectangle 14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369" name="Rectangle 15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720" y="3456"/>
              <a:ext cx="384" cy="144"/>
              <a:chOff x="720" y="3744"/>
              <a:chExt cx="384" cy="144"/>
            </a:xfrm>
          </p:grpSpPr>
          <p:sp>
            <p:nvSpPr>
              <p:cNvPr id="14366" name="Rectangle 17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367" name="Rectangle 18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1143000" y="3657600"/>
            <a:ext cx="609600" cy="685800"/>
            <a:chOff x="720" y="3456"/>
            <a:chExt cx="384" cy="432"/>
          </a:xfrm>
        </p:grpSpPr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720" y="3744"/>
              <a:ext cx="384" cy="144"/>
              <a:chOff x="720" y="3744"/>
              <a:chExt cx="384" cy="144"/>
            </a:xfrm>
          </p:grpSpPr>
          <p:sp>
            <p:nvSpPr>
              <p:cNvPr id="14362" name="Rectangle 21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363" name="Rectangle 22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720" y="3456"/>
              <a:ext cx="384" cy="144"/>
              <a:chOff x="720" y="3744"/>
              <a:chExt cx="384" cy="144"/>
            </a:xfrm>
          </p:grpSpPr>
          <p:sp>
            <p:nvSpPr>
              <p:cNvPr id="14360" name="Rectangle 24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361" name="Rectangle 25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11" name="Group 26"/>
          <p:cNvGrpSpPr>
            <a:grpSpLocks/>
          </p:cNvGrpSpPr>
          <p:nvPr/>
        </p:nvGrpSpPr>
        <p:grpSpPr bwMode="auto">
          <a:xfrm>
            <a:off x="1143000" y="2743200"/>
            <a:ext cx="609600" cy="685800"/>
            <a:chOff x="720" y="3456"/>
            <a:chExt cx="384" cy="432"/>
          </a:xfrm>
        </p:grpSpPr>
        <p:grpSp>
          <p:nvGrpSpPr>
            <p:cNvPr id="12" name="Group 27"/>
            <p:cNvGrpSpPr>
              <a:grpSpLocks/>
            </p:cNvGrpSpPr>
            <p:nvPr/>
          </p:nvGrpSpPr>
          <p:grpSpPr bwMode="auto">
            <a:xfrm>
              <a:off x="720" y="3744"/>
              <a:ext cx="384" cy="144"/>
              <a:chOff x="720" y="3744"/>
              <a:chExt cx="384" cy="144"/>
            </a:xfrm>
          </p:grpSpPr>
          <p:sp>
            <p:nvSpPr>
              <p:cNvPr id="14356" name="Rectangle 28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357" name="Rectangle 29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3" name="Group 30"/>
            <p:cNvGrpSpPr>
              <a:grpSpLocks/>
            </p:cNvGrpSpPr>
            <p:nvPr/>
          </p:nvGrpSpPr>
          <p:grpSpPr bwMode="auto">
            <a:xfrm>
              <a:off x="720" y="3456"/>
              <a:ext cx="384" cy="144"/>
              <a:chOff x="720" y="3744"/>
              <a:chExt cx="384" cy="144"/>
            </a:xfrm>
          </p:grpSpPr>
          <p:sp>
            <p:nvSpPr>
              <p:cNvPr id="14354" name="Rectangle 31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355" name="Rectangle 32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14345" name="Line 33"/>
          <p:cNvSpPr>
            <a:spLocks noChangeShapeType="1"/>
          </p:cNvSpPr>
          <p:nvPr/>
        </p:nvSpPr>
        <p:spPr bwMode="auto">
          <a:xfrm>
            <a:off x="152400" y="6400800"/>
            <a:ext cx="8305800" cy="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46" name="Picture 34" descr="11723,1123120407,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2852738"/>
            <a:ext cx="936625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Text Box 35"/>
          <p:cNvSpPr txBox="1">
            <a:spLocks noChangeArrowheads="1"/>
          </p:cNvSpPr>
          <p:nvPr/>
        </p:nvSpPr>
        <p:spPr bwMode="auto">
          <a:xfrm>
            <a:off x="3995738" y="1700213"/>
            <a:ext cx="439261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/>
              <a:t>As the dog falls faster, the air resistance increases (note that its weight (force of gravity) stays the same)</a:t>
            </a:r>
            <a:endParaRPr lang="en-US" sz="2400"/>
          </a:p>
        </p:txBody>
      </p:sp>
      <p:sp>
        <p:nvSpPr>
          <p:cNvPr id="14348" name="Line 36"/>
          <p:cNvSpPr>
            <a:spLocks noChangeShapeType="1"/>
          </p:cNvSpPr>
          <p:nvPr/>
        </p:nvSpPr>
        <p:spPr bwMode="auto">
          <a:xfrm>
            <a:off x="2627313" y="3573463"/>
            <a:ext cx="0" cy="720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49" name="Line 37"/>
          <p:cNvSpPr>
            <a:spLocks noChangeShapeType="1"/>
          </p:cNvSpPr>
          <p:nvPr/>
        </p:nvSpPr>
        <p:spPr bwMode="auto">
          <a:xfrm flipV="1">
            <a:off x="2627313" y="2565400"/>
            <a:ext cx="0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0" name="Text Box 38"/>
          <p:cNvSpPr txBox="1">
            <a:spLocks noChangeArrowheads="1"/>
          </p:cNvSpPr>
          <p:nvPr/>
        </p:nvSpPr>
        <p:spPr bwMode="auto">
          <a:xfrm>
            <a:off x="2268538" y="3716338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gravity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4351" name="Text Box 39"/>
          <p:cNvSpPr txBox="1">
            <a:spLocks noChangeArrowheads="1"/>
          </p:cNvSpPr>
          <p:nvPr/>
        </p:nvSpPr>
        <p:spPr bwMode="auto">
          <a:xfrm>
            <a:off x="2195513" y="1916113"/>
            <a:ext cx="1511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Air resistance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Other examples</a:t>
            </a:r>
            <a:endParaRPr lang="en-US" smtClean="0"/>
          </a:p>
        </p:txBody>
      </p:sp>
      <p:pic>
        <p:nvPicPr>
          <p:cNvPr id="15363" name="Picture 3" descr="Tree_-_Cartoon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0"/>
            <a:ext cx="7620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914400" y="2362200"/>
            <a:ext cx="1066800" cy="403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143000" y="5486400"/>
            <a:ext cx="609600" cy="685800"/>
            <a:chOff x="720" y="3456"/>
            <a:chExt cx="384" cy="432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720" y="3744"/>
              <a:ext cx="384" cy="144"/>
              <a:chOff x="720" y="3744"/>
              <a:chExt cx="384" cy="144"/>
            </a:xfrm>
          </p:grpSpPr>
          <p:sp>
            <p:nvSpPr>
              <p:cNvPr id="15398" name="Rectangle 7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399" name="Rectangle 8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720" y="3456"/>
              <a:ext cx="384" cy="144"/>
              <a:chOff x="720" y="3744"/>
              <a:chExt cx="384" cy="144"/>
            </a:xfrm>
          </p:grpSpPr>
          <p:sp>
            <p:nvSpPr>
              <p:cNvPr id="15396" name="Rectangle 10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397" name="Rectangle 11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43000" y="4572000"/>
            <a:ext cx="609600" cy="685800"/>
            <a:chOff x="720" y="3456"/>
            <a:chExt cx="384" cy="432"/>
          </a:xfrm>
        </p:grpSpPr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720" y="3744"/>
              <a:ext cx="384" cy="144"/>
              <a:chOff x="720" y="3744"/>
              <a:chExt cx="384" cy="144"/>
            </a:xfrm>
          </p:grpSpPr>
          <p:sp>
            <p:nvSpPr>
              <p:cNvPr id="15392" name="Rectangle 14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393" name="Rectangle 15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720" y="3456"/>
              <a:ext cx="384" cy="144"/>
              <a:chOff x="720" y="3744"/>
              <a:chExt cx="384" cy="144"/>
            </a:xfrm>
          </p:grpSpPr>
          <p:sp>
            <p:nvSpPr>
              <p:cNvPr id="15390" name="Rectangle 17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391" name="Rectangle 18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1143000" y="3657600"/>
            <a:ext cx="609600" cy="685800"/>
            <a:chOff x="720" y="3456"/>
            <a:chExt cx="384" cy="432"/>
          </a:xfrm>
        </p:grpSpPr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720" y="3744"/>
              <a:ext cx="384" cy="144"/>
              <a:chOff x="720" y="3744"/>
              <a:chExt cx="384" cy="144"/>
            </a:xfrm>
          </p:grpSpPr>
          <p:sp>
            <p:nvSpPr>
              <p:cNvPr id="15386" name="Rectangle 21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387" name="Rectangle 22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720" y="3456"/>
              <a:ext cx="384" cy="144"/>
              <a:chOff x="720" y="3744"/>
              <a:chExt cx="384" cy="144"/>
            </a:xfrm>
          </p:grpSpPr>
          <p:sp>
            <p:nvSpPr>
              <p:cNvPr id="15384" name="Rectangle 24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385" name="Rectangle 25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11" name="Group 26"/>
          <p:cNvGrpSpPr>
            <a:grpSpLocks/>
          </p:cNvGrpSpPr>
          <p:nvPr/>
        </p:nvGrpSpPr>
        <p:grpSpPr bwMode="auto">
          <a:xfrm>
            <a:off x="1143000" y="2743200"/>
            <a:ext cx="609600" cy="685800"/>
            <a:chOff x="720" y="3456"/>
            <a:chExt cx="384" cy="432"/>
          </a:xfrm>
        </p:grpSpPr>
        <p:grpSp>
          <p:nvGrpSpPr>
            <p:cNvPr id="12" name="Group 27"/>
            <p:cNvGrpSpPr>
              <a:grpSpLocks/>
            </p:cNvGrpSpPr>
            <p:nvPr/>
          </p:nvGrpSpPr>
          <p:grpSpPr bwMode="auto">
            <a:xfrm>
              <a:off x="720" y="3744"/>
              <a:ext cx="384" cy="144"/>
              <a:chOff x="720" y="3744"/>
              <a:chExt cx="384" cy="144"/>
            </a:xfrm>
          </p:grpSpPr>
          <p:sp>
            <p:nvSpPr>
              <p:cNvPr id="15380" name="Rectangle 28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381" name="Rectangle 29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3" name="Group 30"/>
            <p:cNvGrpSpPr>
              <a:grpSpLocks/>
            </p:cNvGrpSpPr>
            <p:nvPr/>
          </p:nvGrpSpPr>
          <p:grpSpPr bwMode="auto">
            <a:xfrm>
              <a:off x="720" y="3456"/>
              <a:ext cx="384" cy="144"/>
              <a:chOff x="720" y="3744"/>
              <a:chExt cx="384" cy="144"/>
            </a:xfrm>
          </p:grpSpPr>
          <p:sp>
            <p:nvSpPr>
              <p:cNvPr id="15378" name="Rectangle 31"/>
              <p:cNvSpPr>
                <a:spLocks noChangeArrowheads="1"/>
              </p:cNvSpPr>
              <p:nvPr/>
            </p:nvSpPr>
            <p:spPr bwMode="auto">
              <a:xfrm>
                <a:off x="72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379" name="Rectangle 32"/>
              <p:cNvSpPr>
                <a:spLocks noChangeArrowheads="1"/>
              </p:cNvSpPr>
              <p:nvPr/>
            </p:nvSpPr>
            <p:spPr bwMode="auto">
              <a:xfrm>
                <a:off x="960" y="3744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15369" name="Line 33"/>
          <p:cNvSpPr>
            <a:spLocks noChangeShapeType="1"/>
          </p:cNvSpPr>
          <p:nvPr/>
        </p:nvSpPr>
        <p:spPr bwMode="auto">
          <a:xfrm>
            <a:off x="152400" y="6400800"/>
            <a:ext cx="8305800" cy="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5370" name="Picture 34" descr="11723,1123120407,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3573463"/>
            <a:ext cx="936625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1" name="Text Box 35"/>
          <p:cNvSpPr txBox="1">
            <a:spLocks noChangeArrowheads="1"/>
          </p:cNvSpPr>
          <p:nvPr/>
        </p:nvSpPr>
        <p:spPr bwMode="auto">
          <a:xfrm>
            <a:off x="3995738" y="1700213"/>
            <a:ext cx="4392612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/>
              <a:t>Eventually the air resistance grows until it equals the force of gravity. At this time the dog travels with </a:t>
            </a:r>
            <a:r>
              <a:rPr lang="en-GB" sz="2400">
                <a:solidFill>
                  <a:srgbClr val="0000FF"/>
                </a:solidFill>
              </a:rPr>
              <a:t>constant velocity</a:t>
            </a:r>
            <a:r>
              <a:rPr lang="en-GB" sz="2400"/>
              <a:t> (called its </a:t>
            </a:r>
            <a:r>
              <a:rPr lang="en-GB" sz="2400">
                <a:solidFill>
                  <a:srgbClr val="0000FF"/>
                </a:solidFill>
              </a:rPr>
              <a:t>terminal velocity</a:t>
            </a:r>
            <a:r>
              <a:rPr lang="en-GB" sz="2400"/>
              <a:t>)</a:t>
            </a:r>
            <a:endParaRPr lang="en-US" sz="2400"/>
          </a:p>
        </p:txBody>
      </p:sp>
      <p:sp>
        <p:nvSpPr>
          <p:cNvPr id="15372" name="Line 36"/>
          <p:cNvSpPr>
            <a:spLocks noChangeShapeType="1"/>
          </p:cNvSpPr>
          <p:nvPr/>
        </p:nvSpPr>
        <p:spPr bwMode="auto">
          <a:xfrm>
            <a:off x="2627313" y="4292600"/>
            <a:ext cx="0" cy="720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73" name="Text Box 38"/>
          <p:cNvSpPr txBox="1">
            <a:spLocks noChangeArrowheads="1"/>
          </p:cNvSpPr>
          <p:nvPr/>
        </p:nvSpPr>
        <p:spPr bwMode="auto">
          <a:xfrm>
            <a:off x="2268538" y="5084763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gravity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5374" name="Text Box 39"/>
          <p:cNvSpPr txBox="1">
            <a:spLocks noChangeArrowheads="1"/>
          </p:cNvSpPr>
          <p:nvPr/>
        </p:nvSpPr>
        <p:spPr bwMode="auto">
          <a:xfrm>
            <a:off x="2195513" y="2205038"/>
            <a:ext cx="1511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Air resistance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5375" name="Line 40"/>
          <p:cNvSpPr>
            <a:spLocks noChangeShapeType="1"/>
          </p:cNvSpPr>
          <p:nvPr/>
        </p:nvSpPr>
        <p:spPr bwMode="auto">
          <a:xfrm flipV="1">
            <a:off x="2627313" y="2924175"/>
            <a:ext cx="0" cy="720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Oooops!</a:t>
            </a:r>
            <a:endParaRPr 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0" y="2362200"/>
            <a:ext cx="8458200" cy="4495800"/>
            <a:chOff x="0" y="1488"/>
            <a:chExt cx="5328" cy="2832"/>
          </a:xfrm>
        </p:grpSpPr>
        <p:pic>
          <p:nvPicPr>
            <p:cNvPr id="16389" name="Picture 5" descr="11723,1123120407,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6" y="3845"/>
              <a:ext cx="590" cy="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0" name="Picture 6" descr="Tree_-_Cartoon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600"/>
              <a:ext cx="480" cy="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1" name="Rectangle 7"/>
            <p:cNvSpPr>
              <a:spLocks noChangeArrowheads="1"/>
            </p:cNvSpPr>
            <p:nvPr/>
          </p:nvSpPr>
          <p:spPr bwMode="auto">
            <a:xfrm>
              <a:off x="576" y="1488"/>
              <a:ext cx="672" cy="254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720" y="3456"/>
              <a:ext cx="384" cy="432"/>
              <a:chOff x="720" y="3456"/>
              <a:chExt cx="384" cy="432"/>
            </a:xfrm>
          </p:grpSpPr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6421" name="Rectangle 10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6422" name="Rectangle 11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6419" name="Rectangle 13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6420" name="Rectangle 14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720" y="2880"/>
              <a:ext cx="384" cy="432"/>
              <a:chOff x="720" y="3456"/>
              <a:chExt cx="384" cy="432"/>
            </a:xfrm>
          </p:grpSpPr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6415" name="Rectangle 17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6416" name="Rectangle 18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6413" name="Rectangle 20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6414" name="Rectangle 21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720" y="2304"/>
              <a:ext cx="384" cy="432"/>
              <a:chOff x="720" y="3456"/>
              <a:chExt cx="384" cy="432"/>
            </a:xfrm>
          </p:grpSpPr>
          <p:grpSp>
            <p:nvGrpSpPr>
              <p:cNvPr id="10" name="Group 23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6409" name="Rectangle 24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6410" name="Rectangle 25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" name="Group 26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6407" name="Rectangle 27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6408" name="Rectangle 28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12" name="Group 29"/>
            <p:cNvGrpSpPr>
              <a:grpSpLocks/>
            </p:cNvGrpSpPr>
            <p:nvPr/>
          </p:nvGrpSpPr>
          <p:grpSpPr bwMode="auto">
            <a:xfrm>
              <a:off x="720" y="1728"/>
              <a:ext cx="384" cy="432"/>
              <a:chOff x="720" y="3456"/>
              <a:chExt cx="384" cy="432"/>
            </a:xfrm>
          </p:grpSpPr>
          <p:grpSp>
            <p:nvGrpSpPr>
              <p:cNvPr id="13" name="Group 30"/>
              <p:cNvGrpSpPr>
                <a:grpSpLocks/>
              </p:cNvGrpSpPr>
              <p:nvPr/>
            </p:nvGrpSpPr>
            <p:grpSpPr bwMode="auto">
              <a:xfrm>
                <a:off x="720" y="3744"/>
                <a:ext cx="384" cy="144"/>
                <a:chOff x="720" y="3744"/>
                <a:chExt cx="384" cy="144"/>
              </a:xfrm>
            </p:grpSpPr>
            <p:sp>
              <p:nvSpPr>
                <p:cNvPr id="16403" name="Rectangle 31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6404" name="Rectangle 32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" name="Group 33"/>
              <p:cNvGrpSpPr>
                <a:grpSpLocks/>
              </p:cNvGrpSpPr>
              <p:nvPr/>
            </p:nvGrpSpPr>
            <p:grpSpPr bwMode="auto">
              <a:xfrm>
                <a:off x="720" y="3456"/>
                <a:ext cx="384" cy="144"/>
                <a:chOff x="720" y="3744"/>
                <a:chExt cx="384" cy="144"/>
              </a:xfrm>
            </p:grpSpPr>
            <p:sp>
              <p:nvSpPr>
                <p:cNvPr id="16401" name="Rectangle 34"/>
                <p:cNvSpPr>
                  <a:spLocks noChangeArrowheads="1"/>
                </p:cNvSpPr>
                <p:nvPr/>
              </p:nvSpPr>
              <p:spPr bwMode="auto">
                <a:xfrm>
                  <a:off x="72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6402" name="Rectangle 35"/>
                <p:cNvSpPr>
                  <a:spLocks noChangeArrowheads="1"/>
                </p:cNvSpPr>
                <p:nvPr/>
              </p:nvSpPr>
              <p:spPr bwMode="auto">
                <a:xfrm>
                  <a:off x="960" y="3744"/>
                  <a:ext cx="144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16396" name="Rectangle 38"/>
            <p:cNvSpPr>
              <a:spLocks noChangeArrowheads="1"/>
            </p:cNvSpPr>
            <p:nvPr/>
          </p:nvSpPr>
          <p:spPr bwMode="auto">
            <a:xfrm>
              <a:off x="1338" y="4020"/>
              <a:ext cx="589" cy="3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7" name="Line 36"/>
            <p:cNvSpPr>
              <a:spLocks noChangeShapeType="1"/>
            </p:cNvSpPr>
            <p:nvPr/>
          </p:nvSpPr>
          <p:spPr bwMode="auto">
            <a:xfrm>
              <a:off x="96" y="4032"/>
              <a:ext cx="5232" cy="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Freeform 37"/>
            <p:cNvSpPr>
              <a:spLocks/>
            </p:cNvSpPr>
            <p:nvPr/>
          </p:nvSpPr>
          <p:spPr bwMode="auto">
            <a:xfrm>
              <a:off x="1488" y="3888"/>
              <a:ext cx="475" cy="306"/>
            </a:xfrm>
            <a:custGeom>
              <a:avLst/>
              <a:gdLst>
                <a:gd name="T0" fmla="*/ 267 w 475"/>
                <a:gd name="T1" fmla="*/ 119 h 306"/>
                <a:gd name="T2" fmla="*/ 383 w 475"/>
                <a:gd name="T3" fmla="*/ 173 h 306"/>
                <a:gd name="T4" fmla="*/ 391 w 475"/>
                <a:gd name="T5" fmla="*/ 197 h 306"/>
                <a:gd name="T6" fmla="*/ 422 w 475"/>
                <a:gd name="T7" fmla="*/ 189 h 306"/>
                <a:gd name="T8" fmla="*/ 453 w 475"/>
                <a:gd name="T9" fmla="*/ 127 h 306"/>
                <a:gd name="T10" fmla="*/ 469 w 475"/>
                <a:gd name="T11" fmla="*/ 150 h 306"/>
                <a:gd name="T12" fmla="*/ 430 w 475"/>
                <a:gd name="T13" fmla="*/ 251 h 306"/>
                <a:gd name="T14" fmla="*/ 290 w 475"/>
                <a:gd name="T15" fmla="*/ 243 h 306"/>
                <a:gd name="T16" fmla="*/ 204 w 475"/>
                <a:gd name="T17" fmla="*/ 306 h 306"/>
                <a:gd name="T18" fmla="*/ 80 w 475"/>
                <a:gd name="T19" fmla="*/ 275 h 306"/>
                <a:gd name="T20" fmla="*/ 87 w 475"/>
                <a:gd name="T21" fmla="*/ 204 h 306"/>
                <a:gd name="T22" fmla="*/ 142 w 475"/>
                <a:gd name="T23" fmla="*/ 204 h 306"/>
                <a:gd name="T24" fmla="*/ 87 w 475"/>
                <a:gd name="T25" fmla="*/ 197 h 306"/>
                <a:gd name="T26" fmla="*/ 72 w 475"/>
                <a:gd name="T27" fmla="*/ 173 h 306"/>
                <a:gd name="T28" fmla="*/ 25 w 475"/>
                <a:gd name="T29" fmla="*/ 142 h 306"/>
                <a:gd name="T30" fmla="*/ 25 w 475"/>
                <a:gd name="T31" fmla="*/ 64 h 306"/>
                <a:gd name="T32" fmla="*/ 72 w 475"/>
                <a:gd name="T33" fmla="*/ 80 h 306"/>
                <a:gd name="T34" fmla="*/ 111 w 475"/>
                <a:gd name="T35" fmla="*/ 119 h 306"/>
                <a:gd name="T36" fmla="*/ 119 w 475"/>
                <a:gd name="T37" fmla="*/ 88 h 306"/>
                <a:gd name="T38" fmla="*/ 134 w 475"/>
                <a:gd name="T39" fmla="*/ 49 h 306"/>
                <a:gd name="T40" fmla="*/ 150 w 475"/>
                <a:gd name="T41" fmla="*/ 2 h 306"/>
                <a:gd name="T42" fmla="*/ 181 w 475"/>
                <a:gd name="T43" fmla="*/ 10 h 306"/>
                <a:gd name="T44" fmla="*/ 212 w 475"/>
                <a:gd name="T45" fmla="*/ 88 h 306"/>
                <a:gd name="T46" fmla="*/ 267 w 475"/>
                <a:gd name="T47" fmla="*/ 119 h 30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75"/>
                <a:gd name="T73" fmla="*/ 0 h 306"/>
                <a:gd name="T74" fmla="*/ 475 w 475"/>
                <a:gd name="T75" fmla="*/ 306 h 30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75" h="306">
                  <a:moveTo>
                    <a:pt x="267" y="119"/>
                  </a:moveTo>
                  <a:cubicBezTo>
                    <a:pt x="306" y="137"/>
                    <a:pt x="347" y="150"/>
                    <a:pt x="383" y="173"/>
                  </a:cubicBezTo>
                  <a:cubicBezTo>
                    <a:pt x="390" y="177"/>
                    <a:pt x="383" y="194"/>
                    <a:pt x="391" y="197"/>
                  </a:cubicBezTo>
                  <a:cubicBezTo>
                    <a:pt x="401" y="201"/>
                    <a:pt x="412" y="192"/>
                    <a:pt x="422" y="189"/>
                  </a:cubicBezTo>
                  <a:cubicBezTo>
                    <a:pt x="424" y="179"/>
                    <a:pt x="427" y="127"/>
                    <a:pt x="453" y="127"/>
                  </a:cubicBezTo>
                  <a:cubicBezTo>
                    <a:pt x="462" y="127"/>
                    <a:pt x="464" y="142"/>
                    <a:pt x="469" y="150"/>
                  </a:cubicBezTo>
                  <a:cubicBezTo>
                    <a:pt x="464" y="197"/>
                    <a:pt x="475" y="235"/>
                    <a:pt x="430" y="251"/>
                  </a:cubicBezTo>
                  <a:cubicBezTo>
                    <a:pt x="381" y="244"/>
                    <a:pt x="337" y="255"/>
                    <a:pt x="290" y="243"/>
                  </a:cubicBezTo>
                  <a:cubicBezTo>
                    <a:pt x="203" y="254"/>
                    <a:pt x="237" y="241"/>
                    <a:pt x="204" y="306"/>
                  </a:cubicBezTo>
                  <a:cubicBezTo>
                    <a:pt x="163" y="292"/>
                    <a:pt x="122" y="283"/>
                    <a:pt x="80" y="275"/>
                  </a:cubicBezTo>
                  <a:cubicBezTo>
                    <a:pt x="82" y="251"/>
                    <a:pt x="78" y="226"/>
                    <a:pt x="87" y="204"/>
                  </a:cubicBezTo>
                  <a:cubicBezTo>
                    <a:pt x="93" y="188"/>
                    <a:pt x="161" y="204"/>
                    <a:pt x="142" y="204"/>
                  </a:cubicBezTo>
                  <a:cubicBezTo>
                    <a:pt x="124" y="204"/>
                    <a:pt x="105" y="199"/>
                    <a:pt x="87" y="197"/>
                  </a:cubicBezTo>
                  <a:cubicBezTo>
                    <a:pt x="82" y="189"/>
                    <a:pt x="79" y="179"/>
                    <a:pt x="72" y="173"/>
                  </a:cubicBezTo>
                  <a:cubicBezTo>
                    <a:pt x="58" y="161"/>
                    <a:pt x="25" y="142"/>
                    <a:pt x="25" y="142"/>
                  </a:cubicBezTo>
                  <a:cubicBezTo>
                    <a:pt x="18" y="121"/>
                    <a:pt x="0" y="82"/>
                    <a:pt x="25" y="64"/>
                  </a:cubicBezTo>
                  <a:cubicBezTo>
                    <a:pt x="39" y="54"/>
                    <a:pt x="72" y="80"/>
                    <a:pt x="72" y="80"/>
                  </a:cubicBezTo>
                  <a:cubicBezTo>
                    <a:pt x="76" y="93"/>
                    <a:pt x="83" y="130"/>
                    <a:pt x="111" y="119"/>
                  </a:cubicBezTo>
                  <a:cubicBezTo>
                    <a:pt x="121" y="115"/>
                    <a:pt x="116" y="98"/>
                    <a:pt x="119" y="88"/>
                  </a:cubicBezTo>
                  <a:cubicBezTo>
                    <a:pt x="123" y="75"/>
                    <a:pt x="129" y="62"/>
                    <a:pt x="134" y="49"/>
                  </a:cubicBezTo>
                  <a:cubicBezTo>
                    <a:pt x="140" y="33"/>
                    <a:pt x="150" y="2"/>
                    <a:pt x="150" y="2"/>
                  </a:cubicBezTo>
                  <a:cubicBezTo>
                    <a:pt x="160" y="5"/>
                    <a:pt x="176" y="0"/>
                    <a:pt x="181" y="10"/>
                  </a:cubicBezTo>
                  <a:cubicBezTo>
                    <a:pt x="226" y="101"/>
                    <a:pt x="154" y="68"/>
                    <a:pt x="212" y="88"/>
                  </a:cubicBezTo>
                  <a:cubicBezTo>
                    <a:pt x="229" y="113"/>
                    <a:pt x="237" y="119"/>
                    <a:pt x="267" y="119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Another example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000" smtClean="0"/>
              <a:t>	Imagine Mr Porter cycling at </a:t>
            </a:r>
            <a:r>
              <a:rPr lang="en-US" sz="4000" smtClean="0">
                <a:solidFill>
                  <a:srgbClr val="0000FF"/>
                </a:solidFill>
              </a:rPr>
              <a:t>constant velocity</a:t>
            </a:r>
            <a:r>
              <a:rPr lang="en-US" sz="4000" smtClean="0"/>
              <a:t>.	</a:t>
            </a:r>
          </a:p>
        </p:txBody>
      </p:sp>
      <p:pic>
        <p:nvPicPr>
          <p:cNvPr id="17412" name="Picture 5" descr="Goofy%2520cycli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19475" y="3789363"/>
            <a:ext cx="1800225" cy="1800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Newton’s 1</a:t>
            </a:r>
            <a:r>
              <a:rPr lang="en-GB" baseline="30000" smtClean="0"/>
              <a:t>st</a:t>
            </a:r>
            <a:r>
              <a:rPr lang="en-GB" smtClean="0"/>
              <a:t> law</a:t>
            </a:r>
            <a:endParaRPr 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/>
              <a:t>	</a:t>
            </a:r>
            <a:r>
              <a:rPr lang="en-GB" sz="4000" smtClean="0"/>
              <a:t>He is providing a pushing force.</a:t>
            </a:r>
            <a:endParaRPr lang="en-US" sz="4000" smtClean="0"/>
          </a:p>
        </p:txBody>
      </p:sp>
      <p:pic>
        <p:nvPicPr>
          <p:cNvPr id="18436" name="Picture 4" descr="Goofy%2520cycli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19475" y="3789363"/>
            <a:ext cx="1800225" cy="1800225"/>
          </a:xfrm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059113" y="5949950"/>
            <a:ext cx="295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00FF"/>
                </a:solidFill>
              </a:rPr>
              <a:t>Constant velocity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 flipH="1">
            <a:off x="2268538" y="5013325"/>
            <a:ext cx="165576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Newton’s 1</a:t>
            </a:r>
            <a:r>
              <a:rPr lang="en-GB" baseline="30000" smtClean="0"/>
              <a:t>st</a:t>
            </a:r>
            <a:r>
              <a:rPr lang="en-GB" smtClean="0"/>
              <a:t> law</a:t>
            </a:r>
            <a:endParaRPr 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/>
              <a:t>	</a:t>
            </a:r>
            <a:r>
              <a:rPr lang="en-GB" sz="4000" smtClean="0"/>
              <a:t>There is an equal and opposite friction force.</a:t>
            </a:r>
            <a:endParaRPr lang="en-US" sz="4000" smtClean="0"/>
          </a:p>
        </p:txBody>
      </p:sp>
      <p:pic>
        <p:nvPicPr>
          <p:cNvPr id="19460" name="Picture 4" descr="Goofy%2520cycli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19475" y="3789363"/>
            <a:ext cx="1800225" cy="1800225"/>
          </a:xfrm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059113" y="5949950"/>
            <a:ext cx="295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00FF"/>
                </a:solidFill>
              </a:rPr>
              <a:t>Constant velocity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H="1">
            <a:off x="2268538" y="5013325"/>
            <a:ext cx="165576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476375" y="4508500"/>
            <a:ext cx="194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Pushing force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4787900" y="5516563"/>
            <a:ext cx="165576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5580063" y="5013325"/>
            <a:ext cx="194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friction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lesson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Representing forces as vectors</a:t>
            </a:r>
          </a:p>
          <a:p>
            <a:r>
              <a:rPr lang="en-US" dirty="0" smtClean="0"/>
              <a:t>Sketching and interpreting free-body diagrams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Newton’s second law</a:t>
            </a:r>
            <a:endParaRPr 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mtClean="0"/>
              <a:t>	</a:t>
            </a:r>
            <a:r>
              <a:rPr lang="en-US" smtClean="0"/>
              <a:t>Newton’s second law concerns examples where there </a:t>
            </a:r>
            <a:r>
              <a:rPr lang="en-US" u="sng" smtClean="0"/>
              <a:t>is</a:t>
            </a:r>
            <a:r>
              <a:rPr lang="en-US" smtClean="0"/>
              <a:t> a resultant force.</a:t>
            </a:r>
          </a:p>
          <a:p>
            <a:pPr eaLnBrk="1" hangingPunct="1">
              <a:buFontTx/>
              <a:buNone/>
            </a:pPr>
            <a:endParaRPr lang="en-US" smtClean="0"/>
          </a:p>
        </p:txBody>
      </p:sp>
      <p:pic>
        <p:nvPicPr>
          <p:cNvPr id="20484" name="Picture 4" descr="New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8950" y="3548063"/>
            <a:ext cx="2074863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AutoShape 5"/>
          <p:cNvSpPr>
            <a:spLocks noChangeArrowheads="1"/>
          </p:cNvSpPr>
          <p:nvPr/>
        </p:nvSpPr>
        <p:spPr bwMode="auto">
          <a:xfrm>
            <a:off x="4881563" y="2860675"/>
            <a:ext cx="2184400" cy="835025"/>
          </a:xfrm>
          <a:prstGeom prst="wedgeRoundRectCallout">
            <a:avLst>
              <a:gd name="adj1" fmla="val -132778"/>
              <a:gd name="adj2" fmla="val 134602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/>
              <a:t>I thought of this law myself!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Let’s go back to Mr Porter on his bike.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/>
              <a:t>	</a:t>
            </a:r>
            <a:r>
              <a:rPr lang="en-US" smtClean="0"/>
              <a:t>Remember when the forces are balanced (no resultant force) he travels at constant velocity.</a:t>
            </a:r>
          </a:p>
        </p:txBody>
      </p:sp>
      <p:pic>
        <p:nvPicPr>
          <p:cNvPr id="21508" name="Picture 4" descr="Goofy%2520cycli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19475" y="3789363"/>
            <a:ext cx="1800225" cy="1800225"/>
          </a:xfrm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059113" y="5949950"/>
            <a:ext cx="295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00FF"/>
                </a:solidFill>
              </a:rPr>
              <a:t>Constant velocity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 flipH="1">
            <a:off x="2268538" y="5013325"/>
            <a:ext cx="165576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476375" y="4508500"/>
            <a:ext cx="194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Pushing force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4787900" y="5516563"/>
            <a:ext cx="165576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5580063" y="5013325"/>
            <a:ext cx="194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friction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Newton’s </a:t>
            </a:r>
            <a:r>
              <a:rPr lang="en-US" smtClean="0"/>
              <a:t>2nd</a:t>
            </a:r>
            <a:r>
              <a:rPr lang="en-GB" smtClean="0"/>
              <a:t> law</a:t>
            </a:r>
            <a:endParaRPr 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/>
              <a:t>	</a:t>
            </a:r>
            <a:r>
              <a:rPr lang="en-US" sz="4000" smtClean="0"/>
              <a:t>Now lets imagine what happens if he pedals faster.</a:t>
            </a:r>
          </a:p>
        </p:txBody>
      </p:sp>
      <p:pic>
        <p:nvPicPr>
          <p:cNvPr id="22532" name="Picture 4" descr="Goofy%2520cycli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19475" y="3789363"/>
            <a:ext cx="1800225" cy="1800225"/>
          </a:xfrm>
        </p:spPr>
      </p:pic>
      <p:sp>
        <p:nvSpPr>
          <p:cNvPr id="22533" name="Line 6"/>
          <p:cNvSpPr>
            <a:spLocks noChangeShapeType="1"/>
          </p:cNvSpPr>
          <p:nvPr/>
        </p:nvSpPr>
        <p:spPr bwMode="auto">
          <a:xfrm flipH="1" flipV="1">
            <a:off x="1104900" y="5000625"/>
            <a:ext cx="2819400" cy="12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1476375" y="4508500"/>
            <a:ext cx="194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Pushing force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>
            <a:off x="4787900" y="5516563"/>
            <a:ext cx="165576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5580063" y="5013325"/>
            <a:ext cx="194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friction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Newton’s </a:t>
            </a:r>
            <a:r>
              <a:rPr lang="en-US" smtClean="0"/>
              <a:t>2nd</a:t>
            </a:r>
            <a:r>
              <a:rPr lang="en-GB" smtClean="0"/>
              <a:t> law</a:t>
            </a:r>
            <a:endParaRPr 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dirty="0" smtClean="0"/>
              <a:t>	</a:t>
            </a:r>
            <a:r>
              <a:rPr lang="en-US" sz="4000" dirty="0" smtClean="0"/>
              <a:t>His </a:t>
            </a:r>
            <a:r>
              <a:rPr lang="en-US" sz="4000" dirty="0" smtClean="0">
                <a:solidFill>
                  <a:srgbClr val="0000FF"/>
                </a:solidFill>
              </a:rPr>
              <a:t>velocity changes</a:t>
            </a:r>
            <a:r>
              <a:rPr lang="en-US" sz="4000" dirty="0" smtClean="0"/>
              <a:t> (goes faster) because there is now a resultant (net) force He </a:t>
            </a:r>
            <a:r>
              <a:rPr lang="en-US" sz="4000" dirty="0" smtClean="0">
                <a:solidFill>
                  <a:srgbClr val="0000FF"/>
                </a:solidFill>
              </a:rPr>
              <a:t>accelerates</a:t>
            </a:r>
            <a:r>
              <a:rPr lang="en-US" sz="4000" dirty="0" smtClean="0"/>
              <a:t>!</a:t>
            </a:r>
          </a:p>
        </p:txBody>
      </p:sp>
      <p:pic>
        <p:nvPicPr>
          <p:cNvPr id="23556" name="Picture 4" descr="Goofy%2520cycli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19475" y="3789363"/>
            <a:ext cx="1800225" cy="1800225"/>
          </a:xfrm>
        </p:spPr>
      </p:pic>
      <p:sp>
        <p:nvSpPr>
          <p:cNvPr id="23557" name="Line 5"/>
          <p:cNvSpPr>
            <a:spLocks noChangeShapeType="1"/>
          </p:cNvSpPr>
          <p:nvPr/>
        </p:nvSpPr>
        <p:spPr bwMode="auto">
          <a:xfrm flipH="1" flipV="1">
            <a:off x="1104900" y="5000625"/>
            <a:ext cx="2819400" cy="12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476375" y="4508500"/>
            <a:ext cx="194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Pushing force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4787900" y="5516563"/>
            <a:ext cx="165576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5580063" y="5013325"/>
            <a:ext cx="194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friction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2838450" y="5735638"/>
            <a:ext cx="2719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acceleration</a:t>
            </a:r>
            <a:endParaRPr lang="en-GB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5181600" y="3581400"/>
            <a:ext cx="3776662" cy="95410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Remember </a:t>
            </a:r>
            <a:r>
              <a:rPr lang="en-US" sz="1600" dirty="0" smtClean="0"/>
              <a:t>that </a:t>
            </a:r>
            <a:r>
              <a:rPr lang="en-US" sz="1600" dirty="0"/>
              <a:t>acceleration is rate of change of velocity. In other words 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acceleration = (change in velocity)/time</a:t>
            </a:r>
            <a:endParaRPr lang="en-GB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Newton’s </a:t>
            </a:r>
            <a:r>
              <a:rPr lang="en-US" smtClean="0"/>
              <a:t>2nd</a:t>
            </a:r>
            <a:r>
              <a:rPr lang="en-GB" smtClean="0"/>
              <a:t> law</a:t>
            </a:r>
            <a:endParaRPr lang="en-US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Now imagine what happens if he stops pedalling.</a:t>
            </a:r>
            <a:endParaRPr lang="en-US" sz="4000" smtClean="0"/>
          </a:p>
        </p:txBody>
      </p:sp>
      <p:pic>
        <p:nvPicPr>
          <p:cNvPr id="24580" name="Picture 4" descr="Goofy%2520cycli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19475" y="3789363"/>
            <a:ext cx="1800225" cy="1800225"/>
          </a:xfrm>
        </p:spPr>
      </p:pic>
      <p:sp>
        <p:nvSpPr>
          <p:cNvPr id="24581" name="Line 8"/>
          <p:cNvSpPr>
            <a:spLocks noChangeShapeType="1"/>
          </p:cNvSpPr>
          <p:nvPr/>
        </p:nvSpPr>
        <p:spPr bwMode="auto">
          <a:xfrm>
            <a:off x="4787900" y="5516563"/>
            <a:ext cx="165576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5580063" y="5013325"/>
            <a:ext cx="194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friction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Newton’s </a:t>
            </a:r>
            <a:r>
              <a:rPr lang="en-US" smtClean="0"/>
              <a:t>2nd</a:t>
            </a:r>
            <a:r>
              <a:rPr lang="en-GB" smtClean="0"/>
              <a:t> law</a:t>
            </a:r>
            <a:endParaRPr lang="en-US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	He slows down (decellerates). This is a negative acceleration.</a:t>
            </a:r>
            <a:endParaRPr lang="en-US" sz="4000" smtClean="0"/>
          </a:p>
        </p:txBody>
      </p:sp>
      <p:pic>
        <p:nvPicPr>
          <p:cNvPr id="25604" name="Picture 4" descr="Goofy%2520cycli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19475" y="3789363"/>
            <a:ext cx="1800225" cy="1800225"/>
          </a:xfrm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4787900" y="5516563"/>
            <a:ext cx="165576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580063" y="5013325"/>
            <a:ext cx="194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friction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Newton’s </a:t>
            </a:r>
            <a:r>
              <a:rPr lang="en-US" smtClean="0"/>
              <a:t>2nd</a:t>
            </a:r>
            <a:r>
              <a:rPr lang="en-GB" smtClean="0"/>
              <a:t> law</a:t>
            </a:r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/>
              <a:t>	</a:t>
            </a:r>
            <a:r>
              <a:rPr lang="en-US" sz="4000" smtClean="0"/>
              <a:t>So when there is a resultant force, an object accelerates (changes velocity)</a:t>
            </a:r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1476375" y="4508500"/>
            <a:ext cx="194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Pushing force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6629" name="Text Box 9"/>
          <p:cNvSpPr txBox="1">
            <a:spLocks noChangeArrowheads="1"/>
          </p:cNvSpPr>
          <p:nvPr/>
        </p:nvSpPr>
        <p:spPr bwMode="auto">
          <a:xfrm>
            <a:off x="5426075" y="5321300"/>
            <a:ext cx="194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friction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26630" name="Picture 12" descr="istockphoto_1124221_silver_sports_car_with_clipping_path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1488" y="4048125"/>
            <a:ext cx="23431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Line 6"/>
          <p:cNvSpPr>
            <a:spLocks noChangeShapeType="1"/>
          </p:cNvSpPr>
          <p:nvPr/>
        </p:nvSpPr>
        <p:spPr bwMode="auto">
          <a:xfrm flipH="1">
            <a:off x="214313" y="4953000"/>
            <a:ext cx="362743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 flipV="1">
            <a:off x="4976813" y="5100638"/>
            <a:ext cx="1204912" cy="1111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3" name="Text Box 13"/>
          <p:cNvSpPr txBox="1">
            <a:spLocks noChangeArrowheads="1"/>
          </p:cNvSpPr>
          <p:nvPr/>
        </p:nvSpPr>
        <p:spPr bwMode="auto">
          <a:xfrm>
            <a:off x="4418013" y="3848100"/>
            <a:ext cx="2600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Mr Porter’s Porche</a:t>
            </a:r>
            <a:endParaRPr lang="en-GB"/>
          </a:p>
        </p:txBody>
      </p:sp>
      <p:sp>
        <p:nvSpPr>
          <p:cNvPr id="26634" name="Line 14"/>
          <p:cNvSpPr>
            <a:spLocks noChangeShapeType="1"/>
          </p:cNvSpPr>
          <p:nvPr/>
        </p:nvSpPr>
        <p:spPr bwMode="auto">
          <a:xfrm flipH="1">
            <a:off x="4738688" y="4203700"/>
            <a:ext cx="284162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Newton’s 2</a:t>
            </a:r>
            <a:r>
              <a:rPr lang="en-US" baseline="30000" smtClean="0"/>
              <a:t>nd</a:t>
            </a:r>
            <a:r>
              <a:rPr lang="en-US" smtClean="0"/>
              <a:t> law</a:t>
            </a:r>
            <a:endParaRPr lang="en-GB" smtClean="0"/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925513" y="1662113"/>
            <a:ext cx="7566025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There is a mathematical relationship between the resultant force and acceleration.</a:t>
            </a:r>
            <a:endParaRPr lang="en-GB" sz="3200"/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439738" y="3503613"/>
            <a:ext cx="8489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</a:rPr>
              <a:t>Resultant force (N) = mass (kg) x acceleration (ms</a:t>
            </a:r>
            <a:r>
              <a:rPr lang="pl-PL" sz="2800" baseline="30000">
                <a:solidFill>
                  <a:srgbClr val="0000FF"/>
                </a:solidFill>
              </a:rPr>
              <a:t>-</a:t>
            </a:r>
            <a:r>
              <a:rPr lang="en-US" sz="2800" baseline="30000">
                <a:solidFill>
                  <a:srgbClr val="0000FF"/>
                </a:solidFill>
              </a:rPr>
              <a:t>2</a:t>
            </a:r>
            <a:r>
              <a:rPr lang="en-US" sz="2800">
                <a:solidFill>
                  <a:srgbClr val="0000FF"/>
                </a:solidFill>
              </a:rPr>
              <a:t>)</a:t>
            </a:r>
            <a:endParaRPr lang="en-GB" sz="2800">
              <a:solidFill>
                <a:srgbClr val="0000FF"/>
              </a:solidFill>
            </a:endParaRP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592138" y="4465638"/>
            <a:ext cx="557053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dirty="0" smtClean="0">
                <a:solidFill>
                  <a:srgbClr val="0000FF"/>
                </a:solidFill>
              </a:rPr>
              <a:t>F </a:t>
            </a:r>
            <a:r>
              <a:rPr lang="en-US" sz="9600" dirty="0">
                <a:solidFill>
                  <a:srgbClr val="0000FF"/>
                </a:solidFill>
              </a:rPr>
              <a:t>= ma</a:t>
            </a:r>
            <a:endParaRPr lang="en-GB" sz="9600" dirty="0">
              <a:solidFill>
                <a:srgbClr val="0000FF"/>
              </a:solidFill>
            </a:endParaRPr>
          </a:p>
        </p:txBody>
      </p:sp>
      <p:pic>
        <p:nvPicPr>
          <p:cNvPr id="27654" name="Picture 9" descr="einste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0488" y="5408613"/>
            <a:ext cx="101282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AutoShape 10"/>
          <p:cNvSpPr>
            <a:spLocks noChangeArrowheads="1"/>
          </p:cNvSpPr>
          <p:nvPr/>
        </p:nvSpPr>
        <p:spPr bwMode="auto">
          <a:xfrm>
            <a:off x="5667375" y="4297363"/>
            <a:ext cx="1757363" cy="1176337"/>
          </a:xfrm>
          <a:prstGeom prst="wedgeRoundRectCallout">
            <a:avLst>
              <a:gd name="adj1" fmla="val 75926"/>
              <a:gd name="adj2" fmla="val 106412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l-PL" sz="1400"/>
              <a:t>It is also sometimes called the ‘net’ force or ‘unbalanced’ force.</a:t>
            </a:r>
            <a:endParaRPr lang="en-GB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 example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/>
              <a:t>	</a:t>
            </a:r>
            <a:r>
              <a:rPr lang="en-US" sz="4000" smtClean="0"/>
              <a:t>What will be Mr Po</a:t>
            </a:r>
            <a:r>
              <a:rPr lang="pl-PL" sz="4000" smtClean="0"/>
              <a:t>r</a:t>
            </a:r>
            <a:r>
              <a:rPr lang="en-US" sz="4000" smtClean="0"/>
              <a:t>ter’s acceleration?</a:t>
            </a:r>
          </a:p>
        </p:txBody>
      </p:sp>
      <p:pic>
        <p:nvPicPr>
          <p:cNvPr id="28676" name="Picture 4" descr="Goofy%2520cycli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19475" y="3789363"/>
            <a:ext cx="1800225" cy="1800225"/>
          </a:xfrm>
        </p:spPr>
      </p:pic>
      <p:sp>
        <p:nvSpPr>
          <p:cNvPr id="28677" name="Line 5"/>
          <p:cNvSpPr>
            <a:spLocks noChangeShapeType="1"/>
          </p:cNvSpPr>
          <p:nvPr/>
        </p:nvSpPr>
        <p:spPr bwMode="auto">
          <a:xfrm flipH="1" flipV="1">
            <a:off x="1104900" y="5000625"/>
            <a:ext cx="2819400" cy="12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752475" y="45085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Pushing force</a:t>
            </a:r>
            <a:r>
              <a:rPr lang="en-US">
                <a:solidFill>
                  <a:srgbClr val="FF0000"/>
                </a:solidFill>
              </a:rPr>
              <a:t> (100 N)</a:t>
            </a: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4787900" y="5516563"/>
            <a:ext cx="165576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5580063" y="5013325"/>
            <a:ext cx="194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Friction</a:t>
            </a:r>
            <a:r>
              <a:rPr lang="en-US">
                <a:solidFill>
                  <a:srgbClr val="FF0000"/>
                </a:solidFill>
              </a:rPr>
              <a:t> (60 N)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4322763" y="3254375"/>
            <a:ext cx="383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Mass of Mr Porter and bike = 100 kg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 example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Resultant force = 100 – 60 = 40 N</a:t>
            </a:r>
          </a:p>
          <a:p>
            <a:pPr eaLnBrk="1" hangingPunct="1">
              <a:buFontTx/>
              <a:buNone/>
            </a:pPr>
            <a:r>
              <a:rPr lang="en-US" sz="2800" smtClean="0">
                <a:solidFill>
                  <a:srgbClr val="0000FF"/>
                </a:solidFill>
              </a:rPr>
              <a:t>F</a:t>
            </a:r>
            <a:r>
              <a:rPr lang="en-US" sz="2800" baseline="-25000" smtClean="0">
                <a:solidFill>
                  <a:srgbClr val="0000FF"/>
                </a:solidFill>
              </a:rPr>
              <a:t>R</a:t>
            </a:r>
            <a:r>
              <a:rPr lang="en-US" sz="2800" smtClean="0">
                <a:solidFill>
                  <a:srgbClr val="0000FF"/>
                </a:solidFill>
              </a:rPr>
              <a:t> = ma</a:t>
            </a:r>
          </a:p>
          <a:p>
            <a:pPr eaLnBrk="1" hangingPunct="1">
              <a:buFontTx/>
              <a:buNone/>
            </a:pPr>
            <a:r>
              <a:rPr lang="en-US" sz="2800" smtClean="0"/>
              <a:t>40 = 100a</a:t>
            </a:r>
          </a:p>
          <a:p>
            <a:pPr eaLnBrk="1" hangingPunct="1">
              <a:buFontTx/>
              <a:buNone/>
            </a:pPr>
            <a:r>
              <a:rPr lang="en-US" sz="2800" smtClean="0">
                <a:solidFill>
                  <a:srgbClr val="0000FF"/>
                </a:solidFill>
              </a:rPr>
              <a:t>a = 0.4 m</a:t>
            </a:r>
            <a:r>
              <a:rPr lang="pl-PL" sz="2800" smtClean="0">
                <a:solidFill>
                  <a:srgbClr val="0000FF"/>
                </a:solidFill>
              </a:rPr>
              <a:t>.</a:t>
            </a:r>
            <a:r>
              <a:rPr lang="en-US" sz="2800" smtClean="0">
                <a:solidFill>
                  <a:srgbClr val="0000FF"/>
                </a:solidFill>
              </a:rPr>
              <a:t>s</a:t>
            </a:r>
            <a:r>
              <a:rPr lang="pl-PL" sz="2800" baseline="30000" smtClean="0">
                <a:solidFill>
                  <a:srgbClr val="0000FF"/>
                </a:solidFill>
              </a:rPr>
              <a:t>-</a:t>
            </a:r>
            <a:r>
              <a:rPr lang="en-US" sz="2800" baseline="30000" smtClean="0">
                <a:solidFill>
                  <a:srgbClr val="0000FF"/>
                </a:solidFill>
              </a:rPr>
              <a:t>2</a:t>
            </a:r>
          </a:p>
        </p:txBody>
      </p:sp>
      <p:pic>
        <p:nvPicPr>
          <p:cNvPr id="29700" name="Picture 4" descr="Goofy%2520cycli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19475" y="3789363"/>
            <a:ext cx="1800225" cy="1800225"/>
          </a:xfrm>
        </p:spPr>
      </p:pic>
      <p:sp>
        <p:nvSpPr>
          <p:cNvPr id="29701" name="Line 5"/>
          <p:cNvSpPr>
            <a:spLocks noChangeShapeType="1"/>
          </p:cNvSpPr>
          <p:nvPr/>
        </p:nvSpPr>
        <p:spPr bwMode="auto">
          <a:xfrm flipH="1" flipV="1">
            <a:off x="1104900" y="5000625"/>
            <a:ext cx="2819400" cy="12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752475" y="45085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Pushing force</a:t>
            </a:r>
            <a:r>
              <a:rPr lang="en-US">
                <a:solidFill>
                  <a:srgbClr val="FF0000"/>
                </a:solidFill>
              </a:rPr>
              <a:t> (100 N)</a:t>
            </a: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4787900" y="5516563"/>
            <a:ext cx="165576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5580063" y="5013325"/>
            <a:ext cx="194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Friction</a:t>
            </a:r>
            <a:r>
              <a:rPr lang="en-US">
                <a:solidFill>
                  <a:srgbClr val="FF0000"/>
                </a:solidFill>
              </a:rPr>
              <a:t> (60 N)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4227513" y="3598863"/>
            <a:ext cx="43926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Mass of Mr Porter and bike = 100 kg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Free-body diagrams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32772" name="Picture 5" descr="freebody_dia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6100" y="1431925"/>
            <a:ext cx="5435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Newton’s 3</a:t>
            </a:r>
            <a:r>
              <a:rPr lang="en-US" baseline="30000" smtClean="0"/>
              <a:t>rd</a:t>
            </a:r>
            <a:r>
              <a:rPr lang="en-US" smtClean="0"/>
              <a:t> law</a:t>
            </a:r>
            <a:endParaRPr lang="en-GB" smtClean="0"/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808038" y="1566863"/>
            <a:ext cx="7694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If a body A exerts a force on body B, body B will exert an equal but opposite force on body A.</a:t>
            </a:r>
            <a:endParaRPr lang="en-GB"/>
          </a:p>
        </p:txBody>
      </p:sp>
      <p:pic>
        <p:nvPicPr>
          <p:cNvPr id="30724" name="Picture 6" descr="0607121618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7688" y="2820988"/>
            <a:ext cx="3598862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Line 7"/>
          <p:cNvSpPr>
            <a:spLocks noChangeShapeType="1"/>
          </p:cNvSpPr>
          <p:nvPr/>
        </p:nvSpPr>
        <p:spPr bwMode="auto">
          <a:xfrm>
            <a:off x="4964113" y="3135313"/>
            <a:ext cx="0" cy="1447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5165725" y="3040063"/>
            <a:ext cx="338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Hand (body A) exerts force on table (body B)</a:t>
            </a:r>
            <a:endParaRPr lang="en-GB"/>
          </a:p>
        </p:txBody>
      </p:sp>
      <p:sp>
        <p:nvSpPr>
          <p:cNvPr id="30727" name="Text Box 9"/>
          <p:cNvSpPr txBox="1">
            <a:spLocks noChangeArrowheads="1"/>
          </p:cNvSpPr>
          <p:nvPr/>
        </p:nvSpPr>
        <p:spPr bwMode="auto">
          <a:xfrm>
            <a:off x="5114925" y="5484813"/>
            <a:ext cx="338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Table (body B) exerts force on hand (body A)</a:t>
            </a:r>
            <a:endParaRPr lang="en-GB"/>
          </a:p>
        </p:txBody>
      </p:sp>
      <p:sp>
        <p:nvSpPr>
          <p:cNvPr id="30728" name="Line 10"/>
          <p:cNvSpPr>
            <a:spLocks noChangeShapeType="1"/>
          </p:cNvSpPr>
          <p:nvPr/>
        </p:nvSpPr>
        <p:spPr bwMode="auto">
          <a:xfrm flipV="1">
            <a:off x="4962525" y="4594225"/>
            <a:ext cx="0" cy="1447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Dog and truck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a truck hits a dog with a force of 20 00 N, with what force does the dog hit the truck?</a:t>
            </a:r>
            <a:endParaRPr lang="en-US" dirty="0"/>
          </a:p>
        </p:txBody>
      </p:sp>
      <p:pic>
        <p:nvPicPr>
          <p:cNvPr id="78854" name="Picture 6" descr="http://foundchicago.org/wp-content/uploads/2011/09/CartoonTruckHi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3338745"/>
            <a:ext cx="4724400" cy="3519255"/>
          </a:xfrm>
          <a:prstGeom prst="rect">
            <a:avLst/>
          </a:prstGeom>
          <a:noFill/>
        </p:spPr>
      </p:pic>
      <p:pic>
        <p:nvPicPr>
          <p:cNvPr id="78850" name="Picture 2" descr="http://www.chiensderace.com/images/cliparts/droop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953000"/>
            <a:ext cx="756616" cy="120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Dog and truck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a truck hits a dog with a force of 20 00 N, with what force does the dog hit the truck?</a:t>
            </a:r>
            <a:endParaRPr lang="en-US" dirty="0"/>
          </a:p>
        </p:txBody>
      </p:sp>
      <p:pic>
        <p:nvPicPr>
          <p:cNvPr id="78854" name="Picture 6" descr="http://foundchicago.org/wp-content/uploads/2011/09/CartoonTruckHi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3338745"/>
            <a:ext cx="4724400" cy="3519255"/>
          </a:xfrm>
          <a:prstGeom prst="rect">
            <a:avLst/>
          </a:prstGeom>
          <a:noFill/>
        </p:spPr>
      </p:pic>
      <p:pic>
        <p:nvPicPr>
          <p:cNvPr id="78850" name="Picture 2" descr="http://www.chiensderace.com/images/cliparts/droop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953000"/>
            <a:ext cx="756616" cy="1200150"/>
          </a:xfrm>
          <a:prstGeom prst="rect">
            <a:avLst/>
          </a:prstGeom>
          <a:noFill/>
        </p:spPr>
      </p:pic>
      <p:sp>
        <p:nvSpPr>
          <p:cNvPr id="6" name="Rounded Rectangular Callout 5"/>
          <p:cNvSpPr/>
          <p:nvPr/>
        </p:nvSpPr>
        <p:spPr>
          <a:xfrm>
            <a:off x="228600" y="2667000"/>
            <a:ext cx="3581400" cy="2286000"/>
          </a:xfrm>
          <a:prstGeom prst="wedgeRoundRectCallout">
            <a:avLst>
              <a:gd name="adj1" fmla="val 38704"/>
              <a:gd name="adj2" fmla="val 7341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20 000 N also. Because if body A (the truck) exerts a force on a body B (the dog), than body B (the dog) will exert and equal but opposite force on body A (the truck)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question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force is applied to two masses resting on a frictionless surface as shown. What force does the first mass exert on the second?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-304800" y="5562600"/>
            <a:ext cx="12496800" cy="2057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667000" y="4343400"/>
            <a:ext cx="2286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953000" y="4572000"/>
            <a:ext cx="2286000" cy="990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0480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15 kg</a:t>
            </a:r>
            <a:endParaRPr lang="en-GB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5257800" y="4713357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10 kg</a:t>
            </a:r>
            <a:endParaRPr lang="en-GB" sz="4000" dirty="0"/>
          </a:p>
        </p:txBody>
      </p:sp>
      <p:sp>
        <p:nvSpPr>
          <p:cNvPr id="10" name="Right Arrow 9"/>
          <p:cNvSpPr/>
          <p:nvPr/>
        </p:nvSpPr>
        <p:spPr>
          <a:xfrm>
            <a:off x="609600" y="4713357"/>
            <a:ext cx="2057400" cy="70788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09600" y="41148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20 N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7233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question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Using F = ma for both blocks together</a:t>
            </a:r>
          </a:p>
          <a:p>
            <a:r>
              <a:rPr lang="en-GB" dirty="0" smtClean="0"/>
              <a:t>20 = (15 + 10)a = 25a</a:t>
            </a:r>
          </a:p>
          <a:p>
            <a:r>
              <a:rPr lang="en-GB" dirty="0"/>
              <a:t>a</a:t>
            </a:r>
            <a:r>
              <a:rPr lang="en-GB" dirty="0" smtClean="0"/>
              <a:t> = 20/25 = 0.8 m.s</a:t>
            </a:r>
            <a:r>
              <a:rPr lang="en-GB" baseline="30000" dirty="0" smtClean="0"/>
              <a:t>-2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-304800" y="5562600"/>
            <a:ext cx="12496800" cy="2057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667000" y="4343400"/>
            <a:ext cx="2286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953000" y="4572000"/>
            <a:ext cx="2286000" cy="990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0480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15 kg</a:t>
            </a:r>
            <a:endParaRPr lang="en-GB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5257800" y="4713357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10 kg</a:t>
            </a:r>
            <a:endParaRPr lang="en-GB" sz="4000" dirty="0"/>
          </a:p>
        </p:txBody>
      </p:sp>
      <p:sp>
        <p:nvSpPr>
          <p:cNvPr id="10" name="Right Arrow 9"/>
          <p:cNvSpPr/>
          <p:nvPr/>
        </p:nvSpPr>
        <p:spPr>
          <a:xfrm>
            <a:off x="609600" y="4713357"/>
            <a:ext cx="2057400" cy="70788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09600" y="41148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20 N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50106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question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Looking only at the second block</a:t>
            </a:r>
          </a:p>
          <a:p>
            <a:r>
              <a:rPr lang="en-GB" dirty="0" smtClean="0"/>
              <a:t>F = ma = 10 x 0.8 = 8N</a:t>
            </a:r>
            <a:endParaRPr lang="en-GB" baseline="30000" dirty="0" smtClean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-304800" y="5562600"/>
            <a:ext cx="12496800" cy="2057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667000" y="4343400"/>
            <a:ext cx="2286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953000" y="4572000"/>
            <a:ext cx="2286000" cy="990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0480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15 kg</a:t>
            </a:r>
            <a:endParaRPr lang="en-GB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5257800" y="4713357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10 kg</a:t>
            </a:r>
            <a:endParaRPr lang="en-GB" sz="4000" dirty="0"/>
          </a:p>
        </p:txBody>
      </p:sp>
      <p:sp>
        <p:nvSpPr>
          <p:cNvPr id="10" name="Right Arrow 9"/>
          <p:cNvSpPr/>
          <p:nvPr/>
        </p:nvSpPr>
        <p:spPr>
          <a:xfrm>
            <a:off x="609600" y="4713357"/>
            <a:ext cx="2057400" cy="70788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09600" y="41148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20 N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77947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Let’s try some questions!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Im bored 3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362200"/>
            <a:ext cx="7935621" cy="4191000"/>
          </a:xfrm>
        </p:spPr>
      </p:pic>
      <p:sp>
        <p:nvSpPr>
          <p:cNvPr id="5" name="Cloud Callout 4"/>
          <p:cNvSpPr/>
          <p:nvPr/>
        </p:nvSpPr>
        <p:spPr>
          <a:xfrm>
            <a:off x="0" y="1447800"/>
            <a:ext cx="3962400" cy="2133600"/>
          </a:xfrm>
          <a:prstGeom prst="cloudCallout">
            <a:avLst>
              <a:gd name="adj1" fmla="val 62520"/>
              <a:gd name="adj2" fmla="val 4459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2.2 Newton’s law questions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This lesson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Describing solid friction (static and dynamic) by coefficients of friction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Slow motion match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3781" y="2971800"/>
            <a:ext cx="8151629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</a:t>
            </a:r>
            <a:r>
              <a:rPr lang="en-GB" dirty="0" smtClean="0"/>
              <a:t>types of friction</a:t>
            </a:r>
            <a:endParaRPr lang="en-US" dirty="0"/>
          </a:p>
        </p:txBody>
      </p:sp>
      <p:pic>
        <p:nvPicPr>
          <p:cNvPr id="152578" name="Picture 2" descr="http://crazyhyena.com/imagebank/g/funny-tectonic-conversation-about-fric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600200"/>
            <a:ext cx="6667500" cy="5095876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8200" y="6324600"/>
            <a:ext cx="7010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</a:t>
            </a:r>
            <a:r>
              <a:rPr lang="en-GB" dirty="0" smtClean="0"/>
              <a:t>types of friction</a:t>
            </a:r>
            <a:endParaRPr lang="en-US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620000" cy="4114800"/>
          </a:xfrm>
        </p:spPr>
        <p:txBody>
          <a:bodyPr>
            <a:noAutofit/>
          </a:bodyPr>
          <a:lstStyle/>
          <a:p>
            <a:r>
              <a:rPr lang="en-GB" sz="4000" dirty="0"/>
              <a:t>Dynamic – when two surfaces move past each other</a:t>
            </a:r>
          </a:p>
          <a:p>
            <a:endParaRPr lang="en-GB" sz="4000" dirty="0"/>
          </a:p>
          <a:p>
            <a:pPr>
              <a:buNone/>
            </a:pPr>
            <a:endParaRPr lang="en-GB" sz="4000" dirty="0"/>
          </a:p>
          <a:p>
            <a:r>
              <a:rPr lang="en-GB" sz="4000" dirty="0"/>
              <a:t>Static – a tendency to resistance motion between two surfaces</a:t>
            </a:r>
            <a:endParaRPr lang="en-US" sz="4000" dirty="0"/>
          </a:p>
        </p:txBody>
      </p:sp>
      <p:pic>
        <p:nvPicPr>
          <p:cNvPr id="84997" name="Picture 5" descr="fitinfo_stretching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39000" y="2667000"/>
            <a:ext cx="1661160" cy="20764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Free-body diagrams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	Shows the magnitude and direction of all forces acting on a </a:t>
            </a:r>
            <a:r>
              <a:rPr lang="en-US" u="sng" smtClean="0">
                <a:solidFill>
                  <a:srgbClr val="FF0000"/>
                </a:solidFill>
              </a:rPr>
              <a:t>single body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5711825" y="3776663"/>
            <a:ext cx="27765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 diagram shows the body </a:t>
            </a:r>
            <a:r>
              <a:rPr lang="en-US" u="sng"/>
              <a:t>only</a:t>
            </a:r>
            <a:r>
              <a:rPr lang="en-US"/>
              <a:t> and the forces acting on it.</a:t>
            </a:r>
          </a:p>
        </p:txBody>
      </p:sp>
      <p:pic>
        <p:nvPicPr>
          <p:cNvPr id="33797" name="Picture 7" descr="cart_bo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825" y="3338513"/>
            <a:ext cx="44672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-420688" y="-282575"/>
            <a:ext cx="9940926" cy="5205413"/>
            <a:chOff x="-265" y="-178"/>
            <a:chExt cx="6262" cy="327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126" name="Freeform 6"/>
            <p:cNvSpPr>
              <a:spLocks/>
            </p:cNvSpPr>
            <p:nvPr/>
          </p:nvSpPr>
          <p:spPr bwMode="auto">
            <a:xfrm>
              <a:off x="-265" y="-178"/>
              <a:ext cx="6262" cy="3279"/>
            </a:xfrm>
            <a:custGeom>
              <a:avLst/>
              <a:gdLst/>
              <a:ahLst/>
              <a:cxnLst>
                <a:cxn ang="0">
                  <a:pos x="352" y="2663"/>
                </a:cxn>
                <a:cxn ang="0">
                  <a:pos x="600" y="2683"/>
                </a:cxn>
                <a:cxn ang="0">
                  <a:pos x="734" y="2864"/>
                </a:cxn>
                <a:cxn ang="0">
                  <a:pos x="881" y="3004"/>
                </a:cxn>
                <a:cxn ang="0">
                  <a:pos x="1015" y="2984"/>
                </a:cxn>
                <a:cxn ang="0">
                  <a:pos x="1183" y="2971"/>
                </a:cxn>
                <a:cxn ang="0">
                  <a:pos x="1363" y="2904"/>
                </a:cxn>
                <a:cxn ang="0">
                  <a:pos x="1450" y="3018"/>
                </a:cxn>
                <a:cxn ang="0">
                  <a:pos x="1544" y="2797"/>
                </a:cxn>
                <a:cxn ang="0">
                  <a:pos x="1605" y="2670"/>
                </a:cxn>
                <a:cxn ang="0">
                  <a:pos x="1805" y="2690"/>
                </a:cxn>
                <a:cxn ang="0">
                  <a:pos x="2000" y="2924"/>
                </a:cxn>
                <a:cxn ang="0">
                  <a:pos x="2207" y="2944"/>
                </a:cxn>
                <a:cxn ang="0">
                  <a:pos x="2482" y="3098"/>
                </a:cxn>
                <a:cxn ang="0">
                  <a:pos x="2556" y="2984"/>
                </a:cxn>
                <a:cxn ang="0">
                  <a:pos x="2850" y="2911"/>
                </a:cxn>
                <a:cxn ang="0">
                  <a:pos x="2911" y="2978"/>
                </a:cxn>
                <a:cxn ang="0">
                  <a:pos x="3065" y="3125"/>
                </a:cxn>
                <a:cxn ang="0">
                  <a:pos x="3172" y="3165"/>
                </a:cxn>
                <a:cxn ang="0">
                  <a:pos x="3259" y="3266"/>
                </a:cxn>
                <a:cxn ang="0">
                  <a:pos x="3554" y="2817"/>
                </a:cxn>
                <a:cxn ang="0">
                  <a:pos x="3828" y="2763"/>
                </a:cxn>
                <a:cxn ang="0">
                  <a:pos x="3955" y="2864"/>
                </a:cxn>
                <a:cxn ang="0">
                  <a:pos x="4009" y="2877"/>
                </a:cxn>
                <a:cxn ang="0">
                  <a:pos x="4103" y="2998"/>
                </a:cxn>
                <a:cxn ang="0">
                  <a:pos x="4324" y="2897"/>
                </a:cxn>
                <a:cxn ang="0">
                  <a:pos x="4444" y="2951"/>
                </a:cxn>
                <a:cxn ang="0">
                  <a:pos x="4665" y="2830"/>
                </a:cxn>
                <a:cxn ang="0">
                  <a:pos x="5014" y="2442"/>
                </a:cxn>
                <a:cxn ang="0">
                  <a:pos x="5221" y="2482"/>
                </a:cxn>
                <a:cxn ang="0">
                  <a:pos x="5335" y="2495"/>
                </a:cxn>
                <a:cxn ang="0">
                  <a:pos x="5543" y="2569"/>
                </a:cxn>
                <a:cxn ang="0">
                  <a:pos x="5777" y="2649"/>
                </a:cxn>
                <a:cxn ang="0">
                  <a:pos x="5884" y="2649"/>
                </a:cxn>
                <a:cxn ang="0">
                  <a:pos x="6112" y="2616"/>
                </a:cxn>
                <a:cxn ang="0">
                  <a:pos x="6199" y="1591"/>
                </a:cxn>
                <a:cxn ang="0">
                  <a:pos x="5844" y="111"/>
                </a:cxn>
                <a:cxn ang="0">
                  <a:pos x="3453" y="71"/>
                </a:cxn>
                <a:cxn ang="0">
                  <a:pos x="3192" y="91"/>
                </a:cxn>
                <a:cxn ang="0">
                  <a:pos x="3212" y="51"/>
                </a:cxn>
                <a:cxn ang="0">
                  <a:pos x="3045" y="78"/>
                </a:cxn>
                <a:cxn ang="0">
                  <a:pos x="1966" y="98"/>
                </a:cxn>
                <a:cxn ang="0">
                  <a:pos x="1102" y="111"/>
                </a:cxn>
                <a:cxn ang="0">
                  <a:pos x="526" y="64"/>
                </a:cxn>
                <a:cxn ang="0">
                  <a:pos x="77" y="272"/>
                </a:cxn>
                <a:cxn ang="0">
                  <a:pos x="24" y="747"/>
                </a:cxn>
                <a:cxn ang="0">
                  <a:pos x="51" y="1919"/>
                </a:cxn>
                <a:cxn ang="0">
                  <a:pos x="118" y="2248"/>
                </a:cxn>
                <a:cxn ang="0">
                  <a:pos x="205" y="2636"/>
                </a:cxn>
                <a:cxn ang="0">
                  <a:pos x="205" y="2683"/>
                </a:cxn>
              </a:cxnLst>
              <a:rect l="0" t="0" r="r" b="b"/>
              <a:pathLst>
                <a:path w="6262" h="3279">
                  <a:moveTo>
                    <a:pt x="198" y="2609"/>
                  </a:moveTo>
                  <a:cubicBezTo>
                    <a:pt x="217" y="2662"/>
                    <a:pt x="248" y="2641"/>
                    <a:pt x="305" y="2636"/>
                  </a:cubicBezTo>
                  <a:cubicBezTo>
                    <a:pt x="335" y="2608"/>
                    <a:pt x="338" y="2635"/>
                    <a:pt x="352" y="2663"/>
                  </a:cubicBezTo>
                  <a:cubicBezTo>
                    <a:pt x="362" y="2683"/>
                    <a:pt x="380" y="2697"/>
                    <a:pt x="392" y="2716"/>
                  </a:cubicBezTo>
                  <a:cubicBezTo>
                    <a:pt x="435" y="2688"/>
                    <a:pt x="490" y="2681"/>
                    <a:pt x="540" y="2670"/>
                  </a:cubicBezTo>
                  <a:cubicBezTo>
                    <a:pt x="601" y="2709"/>
                    <a:pt x="560" y="2700"/>
                    <a:pt x="600" y="2683"/>
                  </a:cubicBezTo>
                  <a:cubicBezTo>
                    <a:pt x="609" y="2679"/>
                    <a:pt x="618" y="2678"/>
                    <a:pt x="627" y="2676"/>
                  </a:cubicBezTo>
                  <a:cubicBezTo>
                    <a:pt x="644" y="2733"/>
                    <a:pt x="628" y="2815"/>
                    <a:pt x="674" y="2857"/>
                  </a:cubicBezTo>
                  <a:cubicBezTo>
                    <a:pt x="705" y="2826"/>
                    <a:pt x="705" y="2835"/>
                    <a:pt x="734" y="2864"/>
                  </a:cubicBezTo>
                  <a:cubicBezTo>
                    <a:pt x="765" y="2929"/>
                    <a:pt x="727" y="2857"/>
                    <a:pt x="767" y="2911"/>
                  </a:cubicBezTo>
                  <a:cubicBezTo>
                    <a:pt x="777" y="2925"/>
                    <a:pt x="776" y="2945"/>
                    <a:pt x="787" y="2958"/>
                  </a:cubicBezTo>
                  <a:cubicBezTo>
                    <a:pt x="808" y="2984"/>
                    <a:pt x="850" y="2995"/>
                    <a:pt x="881" y="3004"/>
                  </a:cubicBezTo>
                  <a:cubicBezTo>
                    <a:pt x="902" y="3019"/>
                    <a:pt x="903" y="3021"/>
                    <a:pt x="928" y="3031"/>
                  </a:cubicBezTo>
                  <a:cubicBezTo>
                    <a:pt x="941" y="3036"/>
                    <a:pt x="968" y="3045"/>
                    <a:pt x="968" y="3045"/>
                  </a:cubicBezTo>
                  <a:cubicBezTo>
                    <a:pt x="983" y="3023"/>
                    <a:pt x="996" y="3003"/>
                    <a:pt x="1015" y="2984"/>
                  </a:cubicBezTo>
                  <a:cubicBezTo>
                    <a:pt x="1036" y="3005"/>
                    <a:pt x="1041" y="3024"/>
                    <a:pt x="1062" y="3045"/>
                  </a:cubicBezTo>
                  <a:cubicBezTo>
                    <a:pt x="1077" y="3029"/>
                    <a:pt x="1091" y="3017"/>
                    <a:pt x="1109" y="3004"/>
                  </a:cubicBezTo>
                  <a:cubicBezTo>
                    <a:pt x="1129" y="2973"/>
                    <a:pt x="1145" y="2977"/>
                    <a:pt x="1183" y="2971"/>
                  </a:cubicBezTo>
                  <a:cubicBezTo>
                    <a:pt x="1244" y="2941"/>
                    <a:pt x="1165" y="2976"/>
                    <a:pt x="1263" y="2951"/>
                  </a:cubicBezTo>
                  <a:cubicBezTo>
                    <a:pt x="1279" y="2947"/>
                    <a:pt x="1294" y="2936"/>
                    <a:pt x="1310" y="2931"/>
                  </a:cubicBezTo>
                  <a:cubicBezTo>
                    <a:pt x="1337" y="2904"/>
                    <a:pt x="1329" y="2882"/>
                    <a:pt x="1363" y="2904"/>
                  </a:cubicBezTo>
                  <a:cubicBezTo>
                    <a:pt x="1380" y="2929"/>
                    <a:pt x="1399" y="2948"/>
                    <a:pt x="1424" y="2964"/>
                  </a:cubicBezTo>
                  <a:cubicBezTo>
                    <a:pt x="1440" y="3019"/>
                    <a:pt x="1417" y="2952"/>
                    <a:pt x="1444" y="2998"/>
                  </a:cubicBezTo>
                  <a:cubicBezTo>
                    <a:pt x="1448" y="3004"/>
                    <a:pt x="1445" y="3013"/>
                    <a:pt x="1450" y="3018"/>
                  </a:cubicBezTo>
                  <a:cubicBezTo>
                    <a:pt x="1455" y="3023"/>
                    <a:pt x="1464" y="3023"/>
                    <a:pt x="1471" y="3025"/>
                  </a:cubicBezTo>
                  <a:cubicBezTo>
                    <a:pt x="1518" y="2977"/>
                    <a:pt x="1550" y="2934"/>
                    <a:pt x="1571" y="2870"/>
                  </a:cubicBezTo>
                  <a:cubicBezTo>
                    <a:pt x="1562" y="2845"/>
                    <a:pt x="1553" y="2822"/>
                    <a:pt x="1544" y="2797"/>
                  </a:cubicBezTo>
                  <a:cubicBezTo>
                    <a:pt x="1546" y="2766"/>
                    <a:pt x="1543" y="2733"/>
                    <a:pt x="1551" y="2703"/>
                  </a:cubicBezTo>
                  <a:cubicBezTo>
                    <a:pt x="1553" y="2696"/>
                    <a:pt x="1566" y="2700"/>
                    <a:pt x="1571" y="2696"/>
                  </a:cubicBezTo>
                  <a:cubicBezTo>
                    <a:pt x="1611" y="2663"/>
                    <a:pt x="1555" y="2684"/>
                    <a:pt x="1605" y="2670"/>
                  </a:cubicBezTo>
                  <a:cubicBezTo>
                    <a:pt x="1643" y="2629"/>
                    <a:pt x="1710" y="2649"/>
                    <a:pt x="1759" y="2656"/>
                  </a:cubicBezTo>
                  <a:cubicBezTo>
                    <a:pt x="1772" y="2661"/>
                    <a:pt x="1786" y="2665"/>
                    <a:pt x="1799" y="2670"/>
                  </a:cubicBezTo>
                  <a:cubicBezTo>
                    <a:pt x="1806" y="2672"/>
                    <a:pt x="1802" y="2684"/>
                    <a:pt x="1805" y="2690"/>
                  </a:cubicBezTo>
                  <a:cubicBezTo>
                    <a:pt x="1812" y="2703"/>
                    <a:pt x="1818" y="2718"/>
                    <a:pt x="1826" y="2730"/>
                  </a:cubicBezTo>
                  <a:cubicBezTo>
                    <a:pt x="1840" y="2750"/>
                    <a:pt x="1851" y="2753"/>
                    <a:pt x="1872" y="2763"/>
                  </a:cubicBezTo>
                  <a:cubicBezTo>
                    <a:pt x="1897" y="2834"/>
                    <a:pt x="1959" y="2865"/>
                    <a:pt x="2000" y="2924"/>
                  </a:cubicBezTo>
                  <a:cubicBezTo>
                    <a:pt x="2024" y="2920"/>
                    <a:pt x="2049" y="2907"/>
                    <a:pt x="2073" y="2911"/>
                  </a:cubicBezTo>
                  <a:cubicBezTo>
                    <a:pt x="2097" y="2915"/>
                    <a:pt x="2118" y="2955"/>
                    <a:pt x="2134" y="2971"/>
                  </a:cubicBezTo>
                  <a:cubicBezTo>
                    <a:pt x="2161" y="2962"/>
                    <a:pt x="2183" y="2961"/>
                    <a:pt x="2207" y="2944"/>
                  </a:cubicBezTo>
                  <a:cubicBezTo>
                    <a:pt x="2237" y="2987"/>
                    <a:pt x="2236" y="3042"/>
                    <a:pt x="2294" y="3058"/>
                  </a:cubicBezTo>
                  <a:cubicBezTo>
                    <a:pt x="2334" y="3051"/>
                    <a:pt x="2363" y="3052"/>
                    <a:pt x="2402" y="3065"/>
                  </a:cubicBezTo>
                  <a:cubicBezTo>
                    <a:pt x="2430" y="3086"/>
                    <a:pt x="2450" y="3087"/>
                    <a:pt x="2482" y="3098"/>
                  </a:cubicBezTo>
                  <a:cubicBezTo>
                    <a:pt x="2491" y="3089"/>
                    <a:pt x="2502" y="3082"/>
                    <a:pt x="2509" y="3071"/>
                  </a:cubicBezTo>
                  <a:cubicBezTo>
                    <a:pt x="2520" y="3054"/>
                    <a:pt x="2512" y="3029"/>
                    <a:pt x="2522" y="3011"/>
                  </a:cubicBezTo>
                  <a:cubicBezTo>
                    <a:pt x="2529" y="2998"/>
                    <a:pt x="2545" y="2993"/>
                    <a:pt x="2556" y="2984"/>
                  </a:cubicBezTo>
                  <a:cubicBezTo>
                    <a:pt x="2597" y="2951"/>
                    <a:pt x="2639" y="2908"/>
                    <a:pt x="2690" y="2897"/>
                  </a:cubicBezTo>
                  <a:cubicBezTo>
                    <a:pt x="2725" y="2876"/>
                    <a:pt x="2757" y="2865"/>
                    <a:pt x="2797" y="2857"/>
                  </a:cubicBezTo>
                  <a:cubicBezTo>
                    <a:pt x="2848" y="2870"/>
                    <a:pt x="2822" y="2878"/>
                    <a:pt x="2850" y="2911"/>
                  </a:cubicBezTo>
                  <a:cubicBezTo>
                    <a:pt x="2857" y="2920"/>
                    <a:pt x="2868" y="2924"/>
                    <a:pt x="2877" y="2931"/>
                  </a:cubicBezTo>
                  <a:cubicBezTo>
                    <a:pt x="2881" y="2942"/>
                    <a:pt x="2883" y="2954"/>
                    <a:pt x="2890" y="2964"/>
                  </a:cubicBezTo>
                  <a:cubicBezTo>
                    <a:pt x="2895" y="2971"/>
                    <a:pt x="2906" y="2971"/>
                    <a:pt x="2911" y="2978"/>
                  </a:cubicBezTo>
                  <a:cubicBezTo>
                    <a:pt x="2916" y="2985"/>
                    <a:pt x="2910" y="2998"/>
                    <a:pt x="2917" y="3004"/>
                  </a:cubicBezTo>
                  <a:cubicBezTo>
                    <a:pt x="2928" y="3013"/>
                    <a:pt x="2957" y="3018"/>
                    <a:pt x="2957" y="3018"/>
                  </a:cubicBezTo>
                  <a:cubicBezTo>
                    <a:pt x="2986" y="3060"/>
                    <a:pt x="3014" y="3107"/>
                    <a:pt x="3065" y="3125"/>
                  </a:cubicBezTo>
                  <a:cubicBezTo>
                    <a:pt x="3074" y="3138"/>
                    <a:pt x="3082" y="3152"/>
                    <a:pt x="3091" y="3165"/>
                  </a:cubicBezTo>
                  <a:cubicBezTo>
                    <a:pt x="3100" y="3178"/>
                    <a:pt x="3125" y="3199"/>
                    <a:pt x="3125" y="3199"/>
                  </a:cubicBezTo>
                  <a:cubicBezTo>
                    <a:pt x="3141" y="3182"/>
                    <a:pt x="3156" y="3181"/>
                    <a:pt x="3172" y="3165"/>
                  </a:cubicBezTo>
                  <a:cubicBezTo>
                    <a:pt x="3181" y="3203"/>
                    <a:pt x="3186" y="3242"/>
                    <a:pt x="3199" y="3279"/>
                  </a:cubicBezTo>
                  <a:cubicBezTo>
                    <a:pt x="3224" y="3240"/>
                    <a:pt x="3197" y="3267"/>
                    <a:pt x="3232" y="3272"/>
                  </a:cubicBezTo>
                  <a:cubicBezTo>
                    <a:pt x="3241" y="3273"/>
                    <a:pt x="3250" y="3268"/>
                    <a:pt x="3259" y="3266"/>
                  </a:cubicBezTo>
                  <a:cubicBezTo>
                    <a:pt x="3288" y="3227"/>
                    <a:pt x="3311" y="3182"/>
                    <a:pt x="3333" y="3138"/>
                  </a:cubicBezTo>
                  <a:cubicBezTo>
                    <a:pt x="3348" y="3038"/>
                    <a:pt x="3417" y="2984"/>
                    <a:pt x="3473" y="2904"/>
                  </a:cubicBezTo>
                  <a:cubicBezTo>
                    <a:pt x="3493" y="2875"/>
                    <a:pt x="3515" y="2826"/>
                    <a:pt x="3554" y="2817"/>
                  </a:cubicBezTo>
                  <a:cubicBezTo>
                    <a:pt x="3576" y="2812"/>
                    <a:pt x="3599" y="2812"/>
                    <a:pt x="3621" y="2810"/>
                  </a:cubicBezTo>
                  <a:cubicBezTo>
                    <a:pt x="3696" y="2761"/>
                    <a:pt x="3725" y="2683"/>
                    <a:pt x="3788" y="2623"/>
                  </a:cubicBezTo>
                  <a:cubicBezTo>
                    <a:pt x="3799" y="2676"/>
                    <a:pt x="3754" y="2782"/>
                    <a:pt x="3828" y="2763"/>
                  </a:cubicBezTo>
                  <a:cubicBezTo>
                    <a:pt x="3868" y="2777"/>
                    <a:pt x="3843" y="2787"/>
                    <a:pt x="3868" y="2817"/>
                  </a:cubicBezTo>
                  <a:cubicBezTo>
                    <a:pt x="3877" y="2828"/>
                    <a:pt x="3892" y="2834"/>
                    <a:pt x="3902" y="2844"/>
                  </a:cubicBezTo>
                  <a:cubicBezTo>
                    <a:pt x="3929" y="2815"/>
                    <a:pt x="3939" y="2840"/>
                    <a:pt x="3955" y="2864"/>
                  </a:cubicBezTo>
                  <a:cubicBezTo>
                    <a:pt x="3962" y="2862"/>
                    <a:pt x="3969" y="2860"/>
                    <a:pt x="3976" y="2857"/>
                  </a:cubicBezTo>
                  <a:cubicBezTo>
                    <a:pt x="3983" y="2854"/>
                    <a:pt x="3989" y="2840"/>
                    <a:pt x="3996" y="2844"/>
                  </a:cubicBezTo>
                  <a:cubicBezTo>
                    <a:pt x="4006" y="2850"/>
                    <a:pt x="4003" y="2867"/>
                    <a:pt x="4009" y="2877"/>
                  </a:cubicBezTo>
                  <a:cubicBezTo>
                    <a:pt x="4014" y="2887"/>
                    <a:pt x="4023" y="2895"/>
                    <a:pt x="4029" y="2904"/>
                  </a:cubicBezTo>
                  <a:cubicBezTo>
                    <a:pt x="4036" y="2915"/>
                    <a:pt x="4043" y="2926"/>
                    <a:pt x="4049" y="2937"/>
                  </a:cubicBezTo>
                  <a:cubicBezTo>
                    <a:pt x="4069" y="2974"/>
                    <a:pt x="4066" y="2985"/>
                    <a:pt x="4103" y="2998"/>
                  </a:cubicBezTo>
                  <a:cubicBezTo>
                    <a:pt x="4147" y="2968"/>
                    <a:pt x="4178" y="2943"/>
                    <a:pt x="4217" y="2904"/>
                  </a:cubicBezTo>
                  <a:cubicBezTo>
                    <a:pt x="4228" y="2893"/>
                    <a:pt x="4264" y="2891"/>
                    <a:pt x="4264" y="2891"/>
                  </a:cubicBezTo>
                  <a:cubicBezTo>
                    <a:pt x="4284" y="2893"/>
                    <a:pt x="4305" y="2892"/>
                    <a:pt x="4324" y="2897"/>
                  </a:cubicBezTo>
                  <a:cubicBezTo>
                    <a:pt x="4342" y="2901"/>
                    <a:pt x="4354" y="2917"/>
                    <a:pt x="4371" y="2924"/>
                  </a:cubicBezTo>
                  <a:cubicBezTo>
                    <a:pt x="4384" y="2929"/>
                    <a:pt x="4398" y="2932"/>
                    <a:pt x="4411" y="2937"/>
                  </a:cubicBezTo>
                  <a:cubicBezTo>
                    <a:pt x="4422" y="2941"/>
                    <a:pt x="4433" y="2946"/>
                    <a:pt x="4444" y="2951"/>
                  </a:cubicBezTo>
                  <a:cubicBezTo>
                    <a:pt x="4490" y="2945"/>
                    <a:pt x="4510" y="2930"/>
                    <a:pt x="4552" y="2937"/>
                  </a:cubicBezTo>
                  <a:cubicBezTo>
                    <a:pt x="4566" y="2960"/>
                    <a:pt x="4565" y="2973"/>
                    <a:pt x="4598" y="2944"/>
                  </a:cubicBezTo>
                  <a:cubicBezTo>
                    <a:pt x="4624" y="2921"/>
                    <a:pt x="4634" y="2861"/>
                    <a:pt x="4665" y="2830"/>
                  </a:cubicBezTo>
                  <a:cubicBezTo>
                    <a:pt x="4683" y="2761"/>
                    <a:pt x="4716" y="2752"/>
                    <a:pt x="4746" y="2703"/>
                  </a:cubicBezTo>
                  <a:cubicBezTo>
                    <a:pt x="4787" y="2636"/>
                    <a:pt x="4837" y="2588"/>
                    <a:pt x="4893" y="2536"/>
                  </a:cubicBezTo>
                  <a:cubicBezTo>
                    <a:pt x="4943" y="2490"/>
                    <a:pt x="4948" y="2468"/>
                    <a:pt x="5014" y="2442"/>
                  </a:cubicBezTo>
                  <a:cubicBezTo>
                    <a:pt x="5035" y="2433"/>
                    <a:pt x="5059" y="2433"/>
                    <a:pt x="5081" y="2428"/>
                  </a:cubicBezTo>
                  <a:cubicBezTo>
                    <a:pt x="5121" y="2411"/>
                    <a:pt x="5155" y="2389"/>
                    <a:pt x="5194" y="2415"/>
                  </a:cubicBezTo>
                  <a:cubicBezTo>
                    <a:pt x="5197" y="2424"/>
                    <a:pt x="5215" y="2479"/>
                    <a:pt x="5221" y="2482"/>
                  </a:cubicBezTo>
                  <a:cubicBezTo>
                    <a:pt x="5239" y="2492"/>
                    <a:pt x="5282" y="2495"/>
                    <a:pt x="5282" y="2495"/>
                  </a:cubicBezTo>
                  <a:cubicBezTo>
                    <a:pt x="5291" y="2500"/>
                    <a:pt x="5298" y="2509"/>
                    <a:pt x="5308" y="2509"/>
                  </a:cubicBezTo>
                  <a:cubicBezTo>
                    <a:pt x="5318" y="2509"/>
                    <a:pt x="5328" y="2488"/>
                    <a:pt x="5335" y="2495"/>
                  </a:cubicBezTo>
                  <a:cubicBezTo>
                    <a:pt x="5356" y="2516"/>
                    <a:pt x="5363" y="2549"/>
                    <a:pt x="5375" y="2576"/>
                  </a:cubicBezTo>
                  <a:cubicBezTo>
                    <a:pt x="5397" y="2626"/>
                    <a:pt x="5425" y="2671"/>
                    <a:pt x="5442" y="2723"/>
                  </a:cubicBezTo>
                  <a:cubicBezTo>
                    <a:pt x="5463" y="2662"/>
                    <a:pt x="5496" y="2613"/>
                    <a:pt x="5543" y="2569"/>
                  </a:cubicBezTo>
                  <a:cubicBezTo>
                    <a:pt x="5557" y="2632"/>
                    <a:pt x="5567" y="2658"/>
                    <a:pt x="5616" y="2696"/>
                  </a:cubicBezTo>
                  <a:cubicBezTo>
                    <a:pt x="5638" y="2690"/>
                    <a:pt x="5677" y="2663"/>
                    <a:pt x="5677" y="2663"/>
                  </a:cubicBezTo>
                  <a:cubicBezTo>
                    <a:pt x="5724" y="2600"/>
                    <a:pt x="5660" y="2670"/>
                    <a:pt x="5777" y="2649"/>
                  </a:cubicBezTo>
                  <a:cubicBezTo>
                    <a:pt x="5793" y="2646"/>
                    <a:pt x="5800" y="2627"/>
                    <a:pt x="5811" y="2616"/>
                  </a:cubicBezTo>
                  <a:cubicBezTo>
                    <a:pt x="5819" y="2608"/>
                    <a:pt x="5850" y="2593"/>
                    <a:pt x="5858" y="2589"/>
                  </a:cubicBezTo>
                  <a:cubicBezTo>
                    <a:pt x="5865" y="2612"/>
                    <a:pt x="5871" y="2629"/>
                    <a:pt x="5884" y="2649"/>
                  </a:cubicBezTo>
                  <a:cubicBezTo>
                    <a:pt x="5938" y="2641"/>
                    <a:pt x="5946" y="2636"/>
                    <a:pt x="6005" y="2643"/>
                  </a:cubicBezTo>
                  <a:cubicBezTo>
                    <a:pt x="6036" y="2641"/>
                    <a:pt x="6069" y="2644"/>
                    <a:pt x="6099" y="2636"/>
                  </a:cubicBezTo>
                  <a:cubicBezTo>
                    <a:pt x="6107" y="2634"/>
                    <a:pt x="6111" y="2624"/>
                    <a:pt x="6112" y="2616"/>
                  </a:cubicBezTo>
                  <a:cubicBezTo>
                    <a:pt x="6127" y="2500"/>
                    <a:pt x="6118" y="2386"/>
                    <a:pt x="6152" y="2274"/>
                  </a:cubicBezTo>
                  <a:cubicBezTo>
                    <a:pt x="6159" y="2229"/>
                    <a:pt x="6160" y="2183"/>
                    <a:pt x="6172" y="2140"/>
                  </a:cubicBezTo>
                  <a:cubicBezTo>
                    <a:pt x="6196" y="1958"/>
                    <a:pt x="6153" y="1770"/>
                    <a:pt x="6199" y="1591"/>
                  </a:cubicBezTo>
                  <a:cubicBezTo>
                    <a:pt x="6195" y="1404"/>
                    <a:pt x="6206" y="1216"/>
                    <a:pt x="6159" y="1035"/>
                  </a:cubicBezTo>
                  <a:cubicBezTo>
                    <a:pt x="6142" y="764"/>
                    <a:pt x="6262" y="442"/>
                    <a:pt x="6119" y="211"/>
                  </a:cubicBezTo>
                  <a:cubicBezTo>
                    <a:pt x="6101" y="59"/>
                    <a:pt x="6052" y="115"/>
                    <a:pt x="5844" y="111"/>
                  </a:cubicBezTo>
                  <a:cubicBezTo>
                    <a:pt x="5315" y="100"/>
                    <a:pt x="5612" y="105"/>
                    <a:pt x="4953" y="98"/>
                  </a:cubicBezTo>
                  <a:cubicBezTo>
                    <a:pt x="4643" y="86"/>
                    <a:pt x="4332" y="101"/>
                    <a:pt x="4022" y="78"/>
                  </a:cubicBezTo>
                  <a:cubicBezTo>
                    <a:pt x="3884" y="30"/>
                    <a:pt x="3625" y="79"/>
                    <a:pt x="3453" y="71"/>
                  </a:cubicBezTo>
                  <a:cubicBezTo>
                    <a:pt x="3335" y="21"/>
                    <a:pt x="3223" y="54"/>
                    <a:pt x="3085" y="57"/>
                  </a:cubicBezTo>
                  <a:cubicBezTo>
                    <a:pt x="3050" y="92"/>
                    <a:pt x="3070" y="65"/>
                    <a:pt x="3152" y="78"/>
                  </a:cubicBezTo>
                  <a:cubicBezTo>
                    <a:pt x="3166" y="80"/>
                    <a:pt x="3179" y="87"/>
                    <a:pt x="3192" y="91"/>
                  </a:cubicBezTo>
                  <a:cubicBezTo>
                    <a:pt x="3232" y="89"/>
                    <a:pt x="3273" y="93"/>
                    <a:pt x="3312" y="84"/>
                  </a:cubicBezTo>
                  <a:cubicBezTo>
                    <a:pt x="3324" y="81"/>
                    <a:pt x="3290" y="75"/>
                    <a:pt x="3279" y="71"/>
                  </a:cubicBezTo>
                  <a:cubicBezTo>
                    <a:pt x="3237" y="55"/>
                    <a:pt x="3249" y="59"/>
                    <a:pt x="3212" y="51"/>
                  </a:cubicBezTo>
                  <a:cubicBezTo>
                    <a:pt x="3176" y="53"/>
                    <a:pt x="3140" y="52"/>
                    <a:pt x="3105" y="57"/>
                  </a:cubicBezTo>
                  <a:cubicBezTo>
                    <a:pt x="3091" y="59"/>
                    <a:pt x="3078" y="66"/>
                    <a:pt x="3065" y="71"/>
                  </a:cubicBezTo>
                  <a:cubicBezTo>
                    <a:pt x="3058" y="73"/>
                    <a:pt x="3045" y="78"/>
                    <a:pt x="3045" y="78"/>
                  </a:cubicBezTo>
                  <a:cubicBezTo>
                    <a:pt x="2830" y="67"/>
                    <a:pt x="2628" y="80"/>
                    <a:pt x="2408" y="84"/>
                  </a:cubicBezTo>
                  <a:cubicBezTo>
                    <a:pt x="2289" y="88"/>
                    <a:pt x="2189" y="101"/>
                    <a:pt x="2073" y="111"/>
                  </a:cubicBezTo>
                  <a:cubicBezTo>
                    <a:pt x="2037" y="108"/>
                    <a:pt x="1998" y="114"/>
                    <a:pt x="1966" y="98"/>
                  </a:cubicBezTo>
                  <a:cubicBezTo>
                    <a:pt x="1959" y="94"/>
                    <a:pt x="1954" y="84"/>
                    <a:pt x="1946" y="84"/>
                  </a:cubicBezTo>
                  <a:cubicBezTo>
                    <a:pt x="1776" y="75"/>
                    <a:pt x="1607" y="75"/>
                    <a:pt x="1437" y="71"/>
                  </a:cubicBezTo>
                  <a:cubicBezTo>
                    <a:pt x="1289" y="76"/>
                    <a:pt x="1221" y="69"/>
                    <a:pt x="1102" y="111"/>
                  </a:cubicBezTo>
                  <a:cubicBezTo>
                    <a:pt x="913" y="96"/>
                    <a:pt x="869" y="89"/>
                    <a:pt x="613" y="84"/>
                  </a:cubicBezTo>
                  <a:cubicBezTo>
                    <a:pt x="602" y="82"/>
                    <a:pt x="591" y="81"/>
                    <a:pt x="580" y="78"/>
                  </a:cubicBezTo>
                  <a:cubicBezTo>
                    <a:pt x="562" y="74"/>
                    <a:pt x="526" y="64"/>
                    <a:pt x="526" y="64"/>
                  </a:cubicBezTo>
                  <a:cubicBezTo>
                    <a:pt x="427" y="0"/>
                    <a:pt x="287" y="55"/>
                    <a:pt x="178" y="78"/>
                  </a:cubicBezTo>
                  <a:cubicBezTo>
                    <a:pt x="163" y="100"/>
                    <a:pt x="159" y="123"/>
                    <a:pt x="144" y="145"/>
                  </a:cubicBezTo>
                  <a:cubicBezTo>
                    <a:pt x="131" y="188"/>
                    <a:pt x="105" y="236"/>
                    <a:pt x="77" y="272"/>
                  </a:cubicBezTo>
                  <a:cubicBezTo>
                    <a:pt x="52" y="408"/>
                    <a:pt x="67" y="353"/>
                    <a:pt x="57" y="613"/>
                  </a:cubicBezTo>
                  <a:cubicBezTo>
                    <a:pt x="56" y="644"/>
                    <a:pt x="46" y="671"/>
                    <a:pt x="37" y="700"/>
                  </a:cubicBezTo>
                  <a:cubicBezTo>
                    <a:pt x="32" y="716"/>
                    <a:pt x="24" y="747"/>
                    <a:pt x="24" y="747"/>
                  </a:cubicBezTo>
                  <a:cubicBezTo>
                    <a:pt x="13" y="843"/>
                    <a:pt x="11" y="939"/>
                    <a:pt x="4" y="1035"/>
                  </a:cubicBezTo>
                  <a:cubicBezTo>
                    <a:pt x="8" y="1304"/>
                    <a:pt x="0" y="1333"/>
                    <a:pt x="31" y="1511"/>
                  </a:cubicBezTo>
                  <a:cubicBezTo>
                    <a:pt x="37" y="1644"/>
                    <a:pt x="20" y="1792"/>
                    <a:pt x="51" y="1919"/>
                  </a:cubicBezTo>
                  <a:cubicBezTo>
                    <a:pt x="57" y="1945"/>
                    <a:pt x="74" y="1968"/>
                    <a:pt x="84" y="1993"/>
                  </a:cubicBezTo>
                  <a:cubicBezTo>
                    <a:pt x="91" y="2064"/>
                    <a:pt x="81" y="2139"/>
                    <a:pt x="104" y="2207"/>
                  </a:cubicBezTo>
                  <a:cubicBezTo>
                    <a:pt x="109" y="2221"/>
                    <a:pt x="118" y="2248"/>
                    <a:pt x="118" y="2248"/>
                  </a:cubicBezTo>
                  <a:cubicBezTo>
                    <a:pt x="129" y="2319"/>
                    <a:pt x="98" y="2444"/>
                    <a:pt x="165" y="2489"/>
                  </a:cubicBezTo>
                  <a:cubicBezTo>
                    <a:pt x="191" y="2529"/>
                    <a:pt x="185" y="2576"/>
                    <a:pt x="211" y="2616"/>
                  </a:cubicBezTo>
                  <a:cubicBezTo>
                    <a:pt x="209" y="2623"/>
                    <a:pt x="207" y="2629"/>
                    <a:pt x="205" y="2636"/>
                  </a:cubicBezTo>
                  <a:cubicBezTo>
                    <a:pt x="201" y="2647"/>
                    <a:pt x="195" y="2658"/>
                    <a:pt x="191" y="2670"/>
                  </a:cubicBezTo>
                  <a:cubicBezTo>
                    <a:pt x="188" y="2678"/>
                    <a:pt x="178" y="2690"/>
                    <a:pt x="185" y="2696"/>
                  </a:cubicBezTo>
                  <a:cubicBezTo>
                    <a:pt x="191" y="2701"/>
                    <a:pt x="198" y="2687"/>
                    <a:pt x="205" y="2683"/>
                  </a:cubicBezTo>
                  <a:cubicBezTo>
                    <a:pt x="209" y="2676"/>
                    <a:pt x="212" y="2668"/>
                    <a:pt x="218" y="2663"/>
                  </a:cubicBezTo>
                  <a:cubicBezTo>
                    <a:pt x="230" y="2652"/>
                    <a:pt x="258" y="2636"/>
                    <a:pt x="258" y="2636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auto">
            <a:xfrm>
              <a:off x="-74" y="2411"/>
              <a:ext cx="94" cy="8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20"/>
                </a:cxn>
                <a:cxn ang="0">
                  <a:pos x="20" y="34"/>
                </a:cxn>
                <a:cxn ang="0">
                  <a:pos x="54" y="81"/>
                </a:cxn>
                <a:cxn ang="0">
                  <a:pos x="94" y="47"/>
                </a:cxn>
              </a:cxnLst>
              <a:rect l="0" t="0" r="r" b="b"/>
              <a:pathLst>
                <a:path w="94" h="84">
                  <a:moveTo>
                    <a:pt x="0" y="0"/>
                  </a:moveTo>
                  <a:cubicBezTo>
                    <a:pt x="2" y="7"/>
                    <a:pt x="3" y="14"/>
                    <a:pt x="7" y="20"/>
                  </a:cubicBezTo>
                  <a:cubicBezTo>
                    <a:pt x="10" y="25"/>
                    <a:pt x="17" y="28"/>
                    <a:pt x="20" y="34"/>
                  </a:cubicBezTo>
                  <a:cubicBezTo>
                    <a:pt x="45" y="84"/>
                    <a:pt x="16" y="68"/>
                    <a:pt x="54" y="81"/>
                  </a:cubicBezTo>
                  <a:cubicBezTo>
                    <a:pt x="69" y="65"/>
                    <a:pt x="84" y="65"/>
                    <a:pt x="94" y="47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Origin of force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	On a very small scale, any surface has irregularities. These collide and give rise to a force that resists the motion</a:t>
            </a:r>
            <a:endParaRPr lang="en-US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-550863" y="4327525"/>
            <a:ext cx="10223501" cy="3114675"/>
          </a:xfrm>
          <a:custGeom>
            <a:avLst/>
            <a:gdLst/>
            <a:ahLst/>
            <a:cxnLst>
              <a:cxn ang="0">
                <a:pos x="226" y="201"/>
              </a:cxn>
              <a:cxn ang="0">
                <a:pos x="280" y="241"/>
              </a:cxn>
              <a:cxn ang="0">
                <a:pos x="474" y="221"/>
              </a:cxn>
              <a:cxn ang="0">
                <a:pos x="548" y="154"/>
              </a:cxn>
              <a:cxn ang="0">
                <a:pos x="735" y="214"/>
              </a:cxn>
              <a:cxn ang="0">
                <a:pos x="910" y="208"/>
              </a:cxn>
              <a:cxn ang="0">
                <a:pos x="1218" y="228"/>
              </a:cxn>
              <a:cxn ang="0">
                <a:pos x="1492" y="187"/>
              </a:cxn>
              <a:cxn ang="0">
                <a:pos x="1707" y="415"/>
              </a:cxn>
              <a:cxn ang="0">
                <a:pos x="1834" y="241"/>
              </a:cxn>
              <a:cxn ang="0">
                <a:pos x="1981" y="114"/>
              </a:cxn>
              <a:cxn ang="0">
                <a:pos x="2330" y="576"/>
              </a:cxn>
              <a:cxn ang="0">
                <a:pos x="2423" y="254"/>
              </a:cxn>
              <a:cxn ang="0">
                <a:pos x="2631" y="248"/>
              </a:cxn>
              <a:cxn ang="0">
                <a:pos x="2772" y="174"/>
              </a:cxn>
              <a:cxn ang="0">
                <a:pos x="2966" y="281"/>
              </a:cxn>
              <a:cxn ang="0">
                <a:pos x="3153" y="368"/>
              </a:cxn>
              <a:cxn ang="0">
                <a:pos x="3247" y="469"/>
              </a:cxn>
              <a:cxn ang="0">
                <a:pos x="3374" y="549"/>
              </a:cxn>
              <a:cxn ang="0">
                <a:pos x="3435" y="489"/>
              </a:cxn>
              <a:cxn ang="0">
                <a:pos x="3575" y="241"/>
              </a:cxn>
              <a:cxn ang="0">
                <a:pos x="3609" y="134"/>
              </a:cxn>
              <a:cxn ang="0">
                <a:pos x="3689" y="174"/>
              </a:cxn>
              <a:cxn ang="0">
                <a:pos x="3843" y="100"/>
              </a:cxn>
              <a:cxn ang="0">
                <a:pos x="4058" y="181"/>
              </a:cxn>
              <a:cxn ang="0">
                <a:pos x="4158" y="268"/>
              </a:cxn>
              <a:cxn ang="0">
                <a:pos x="4339" y="94"/>
              </a:cxn>
              <a:cxn ang="0">
                <a:pos x="4781" y="308"/>
              </a:cxn>
              <a:cxn ang="0">
                <a:pos x="4861" y="167"/>
              </a:cxn>
              <a:cxn ang="0">
                <a:pos x="5049" y="100"/>
              </a:cxn>
              <a:cxn ang="0">
                <a:pos x="5263" y="20"/>
              </a:cxn>
              <a:cxn ang="0">
                <a:pos x="5491" y="87"/>
              </a:cxn>
              <a:cxn ang="0">
                <a:pos x="5645" y="67"/>
              </a:cxn>
              <a:cxn ang="0">
                <a:pos x="5946" y="74"/>
              </a:cxn>
              <a:cxn ang="0">
                <a:pos x="6067" y="47"/>
              </a:cxn>
              <a:cxn ang="0">
                <a:pos x="6201" y="74"/>
              </a:cxn>
              <a:cxn ang="0">
                <a:pos x="6301" y="288"/>
              </a:cxn>
              <a:cxn ang="0">
                <a:pos x="6435" y="697"/>
              </a:cxn>
              <a:cxn ang="0">
                <a:pos x="6348" y="1199"/>
              </a:cxn>
              <a:cxn ang="0">
                <a:pos x="6254" y="1694"/>
              </a:cxn>
              <a:cxn ang="0">
                <a:pos x="5792" y="1849"/>
              </a:cxn>
              <a:cxn ang="0">
                <a:pos x="2618" y="1875"/>
              </a:cxn>
              <a:cxn ang="0">
                <a:pos x="186" y="1694"/>
              </a:cxn>
              <a:cxn ang="0">
                <a:pos x="99" y="1152"/>
              </a:cxn>
            </a:cxnLst>
            <a:rect l="0" t="0" r="r" b="b"/>
            <a:pathLst>
              <a:path w="6440" h="1962">
                <a:moveTo>
                  <a:pt x="166" y="268"/>
                </a:moveTo>
                <a:cubicBezTo>
                  <a:pt x="173" y="259"/>
                  <a:pt x="179" y="249"/>
                  <a:pt x="186" y="241"/>
                </a:cubicBezTo>
                <a:cubicBezTo>
                  <a:pt x="199" y="227"/>
                  <a:pt x="226" y="201"/>
                  <a:pt x="226" y="201"/>
                </a:cubicBezTo>
                <a:cubicBezTo>
                  <a:pt x="233" y="210"/>
                  <a:pt x="240" y="219"/>
                  <a:pt x="247" y="228"/>
                </a:cubicBezTo>
                <a:cubicBezTo>
                  <a:pt x="252" y="234"/>
                  <a:pt x="253" y="245"/>
                  <a:pt x="260" y="248"/>
                </a:cubicBezTo>
                <a:cubicBezTo>
                  <a:pt x="267" y="251"/>
                  <a:pt x="274" y="244"/>
                  <a:pt x="280" y="241"/>
                </a:cubicBezTo>
                <a:cubicBezTo>
                  <a:pt x="308" y="229"/>
                  <a:pt x="333" y="214"/>
                  <a:pt x="360" y="201"/>
                </a:cubicBezTo>
                <a:cubicBezTo>
                  <a:pt x="373" y="195"/>
                  <a:pt x="401" y="187"/>
                  <a:pt x="401" y="187"/>
                </a:cubicBezTo>
                <a:cubicBezTo>
                  <a:pt x="426" y="239"/>
                  <a:pt x="418" y="240"/>
                  <a:pt x="474" y="221"/>
                </a:cubicBezTo>
                <a:cubicBezTo>
                  <a:pt x="492" y="204"/>
                  <a:pt x="503" y="185"/>
                  <a:pt x="521" y="167"/>
                </a:cubicBezTo>
                <a:cubicBezTo>
                  <a:pt x="523" y="160"/>
                  <a:pt x="522" y="150"/>
                  <a:pt x="528" y="147"/>
                </a:cubicBezTo>
                <a:cubicBezTo>
                  <a:pt x="534" y="144"/>
                  <a:pt x="541" y="153"/>
                  <a:pt x="548" y="154"/>
                </a:cubicBezTo>
                <a:cubicBezTo>
                  <a:pt x="577" y="158"/>
                  <a:pt x="606" y="159"/>
                  <a:pt x="635" y="161"/>
                </a:cubicBezTo>
                <a:cubicBezTo>
                  <a:pt x="648" y="165"/>
                  <a:pt x="663" y="167"/>
                  <a:pt x="675" y="174"/>
                </a:cubicBezTo>
                <a:cubicBezTo>
                  <a:pt x="699" y="187"/>
                  <a:pt x="707" y="205"/>
                  <a:pt x="735" y="214"/>
                </a:cubicBezTo>
                <a:cubicBezTo>
                  <a:pt x="754" y="233"/>
                  <a:pt x="770" y="234"/>
                  <a:pt x="796" y="241"/>
                </a:cubicBezTo>
                <a:cubicBezTo>
                  <a:pt x="823" y="238"/>
                  <a:pt x="853" y="242"/>
                  <a:pt x="876" y="228"/>
                </a:cubicBezTo>
                <a:cubicBezTo>
                  <a:pt x="922" y="201"/>
                  <a:pt x="855" y="224"/>
                  <a:pt x="910" y="208"/>
                </a:cubicBezTo>
                <a:cubicBezTo>
                  <a:pt x="965" y="263"/>
                  <a:pt x="1044" y="276"/>
                  <a:pt x="1117" y="295"/>
                </a:cubicBezTo>
                <a:cubicBezTo>
                  <a:pt x="1148" y="287"/>
                  <a:pt x="1156" y="288"/>
                  <a:pt x="1184" y="261"/>
                </a:cubicBezTo>
                <a:cubicBezTo>
                  <a:pt x="1195" y="250"/>
                  <a:pt x="1218" y="228"/>
                  <a:pt x="1218" y="228"/>
                </a:cubicBezTo>
                <a:cubicBezTo>
                  <a:pt x="1248" y="166"/>
                  <a:pt x="1299" y="133"/>
                  <a:pt x="1345" y="87"/>
                </a:cubicBezTo>
                <a:cubicBezTo>
                  <a:pt x="1352" y="143"/>
                  <a:pt x="1350" y="170"/>
                  <a:pt x="1405" y="187"/>
                </a:cubicBezTo>
                <a:cubicBezTo>
                  <a:pt x="1407" y="187"/>
                  <a:pt x="1476" y="174"/>
                  <a:pt x="1492" y="187"/>
                </a:cubicBezTo>
                <a:cubicBezTo>
                  <a:pt x="1498" y="192"/>
                  <a:pt x="1494" y="202"/>
                  <a:pt x="1499" y="208"/>
                </a:cubicBezTo>
                <a:cubicBezTo>
                  <a:pt x="1504" y="214"/>
                  <a:pt x="1512" y="217"/>
                  <a:pt x="1519" y="221"/>
                </a:cubicBezTo>
                <a:cubicBezTo>
                  <a:pt x="1567" y="288"/>
                  <a:pt x="1625" y="390"/>
                  <a:pt x="1707" y="415"/>
                </a:cubicBezTo>
                <a:cubicBezTo>
                  <a:pt x="1742" y="368"/>
                  <a:pt x="1751" y="341"/>
                  <a:pt x="1780" y="295"/>
                </a:cubicBezTo>
                <a:cubicBezTo>
                  <a:pt x="1795" y="272"/>
                  <a:pt x="1795" y="253"/>
                  <a:pt x="1814" y="234"/>
                </a:cubicBezTo>
                <a:cubicBezTo>
                  <a:pt x="1821" y="236"/>
                  <a:pt x="1830" y="235"/>
                  <a:pt x="1834" y="241"/>
                </a:cubicBezTo>
                <a:cubicBezTo>
                  <a:pt x="1840" y="248"/>
                  <a:pt x="1832" y="266"/>
                  <a:pt x="1841" y="268"/>
                </a:cubicBezTo>
                <a:cubicBezTo>
                  <a:pt x="1854" y="271"/>
                  <a:pt x="1893" y="215"/>
                  <a:pt x="1894" y="214"/>
                </a:cubicBezTo>
                <a:cubicBezTo>
                  <a:pt x="1924" y="180"/>
                  <a:pt x="1954" y="151"/>
                  <a:pt x="1981" y="114"/>
                </a:cubicBezTo>
                <a:cubicBezTo>
                  <a:pt x="1990" y="180"/>
                  <a:pt x="1998" y="267"/>
                  <a:pt x="2075" y="281"/>
                </a:cubicBezTo>
                <a:cubicBezTo>
                  <a:pt x="2113" y="419"/>
                  <a:pt x="2172" y="562"/>
                  <a:pt x="2296" y="643"/>
                </a:cubicBezTo>
                <a:cubicBezTo>
                  <a:pt x="2327" y="623"/>
                  <a:pt x="2319" y="609"/>
                  <a:pt x="2330" y="576"/>
                </a:cubicBezTo>
                <a:cubicBezTo>
                  <a:pt x="2320" y="471"/>
                  <a:pt x="2315" y="468"/>
                  <a:pt x="2323" y="342"/>
                </a:cubicBezTo>
                <a:cubicBezTo>
                  <a:pt x="2327" y="284"/>
                  <a:pt x="2315" y="263"/>
                  <a:pt x="2363" y="248"/>
                </a:cubicBezTo>
                <a:cubicBezTo>
                  <a:pt x="2385" y="282"/>
                  <a:pt x="2389" y="266"/>
                  <a:pt x="2423" y="254"/>
                </a:cubicBezTo>
                <a:cubicBezTo>
                  <a:pt x="2445" y="262"/>
                  <a:pt x="2455" y="274"/>
                  <a:pt x="2477" y="281"/>
                </a:cubicBezTo>
                <a:cubicBezTo>
                  <a:pt x="2498" y="303"/>
                  <a:pt x="2513" y="319"/>
                  <a:pt x="2544" y="308"/>
                </a:cubicBezTo>
                <a:cubicBezTo>
                  <a:pt x="2569" y="283"/>
                  <a:pt x="2598" y="258"/>
                  <a:pt x="2631" y="248"/>
                </a:cubicBezTo>
                <a:cubicBezTo>
                  <a:pt x="2663" y="213"/>
                  <a:pt x="2682" y="166"/>
                  <a:pt x="2711" y="127"/>
                </a:cubicBezTo>
                <a:cubicBezTo>
                  <a:pt x="2750" y="166"/>
                  <a:pt x="2740" y="146"/>
                  <a:pt x="2751" y="181"/>
                </a:cubicBezTo>
                <a:cubicBezTo>
                  <a:pt x="2758" y="179"/>
                  <a:pt x="2768" y="168"/>
                  <a:pt x="2772" y="174"/>
                </a:cubicBezTo>
                <a:cubicBezTo>
                  <a:pt x="2788" y="199"/>
                  <a:pt x="2783" y="232"/>
                  <a:pt x="2792" y="261"/>
                </a:cubicBezTo>
                <a:cubicBezTo>
                  <a:pt x="2806" y="308"/>
                  <a:pt x="2831" y="362"/>
                  <a:pt x="2859" y="402"/>
                </a:cubicBezTo>
                <a:cubicBezTo>
                  <a:pt x="2900" y="373"/>
                  <a:pt x="2936" y="322"/>
                  <a:pt x="2966" y="281"/>
                </a:cubicBezTo>
                <a:cubicBezTo>
                  <a:pt x="2984" y="342"/>
                  <a:pt x="3020" y="246"/>
                  <a:pt x="3039" y="234"/>
                </a:cubicBezTo>
                <a:cubicBezTo>
                  <a:pt x="3047" y="229"/>
                  <a:pt x="3057" y="230"/>
                  <a:pt x="3066" y="228"/>
                </a:cubicBezTo>
                <a:cubicBezTo>
                  <a:pt x="3093" y="276"/>
                  <a:pt x="3119" y="325"/>
                  <a:pt x="3153" y="368"/>
                </a:cubicBezTo>
                <a:cubicBezTo>
                  <a:pt x="3160" y="361"/>
                  <a:pt x="3164" y="345"/>
                  <a:pt x="3173" y="348"/>
                </a:cubicBezTo>
                <a:cubicBezTo>
                  <a:pt x="3187" y="352"/>
                  <a:pt x="3191" y="370"/>
                  <a:pt x="3200" y="382"/>
                </a:cubicBezTo>
                <a:cubicBezTo>
                  <a:pt x="3220" y="409"/>
                  <a:pt x="3229" y="443"/>
                  <a:pt x="3247" y="469"/>
                </a:cubicBezTo>
                <a:cubicBezTo>
                  <a:pt x="3258" y="484"/>
                  <a:pt x="3276" y="494"/>
                  <a:pt x="3287" y="509"/>
                </a:cubicBezTo>
                <a:cubicBezTo>
                  <a:pt x="3292" y="516"/>
                  <a:pt x="3294" y="524"/>
                  <a:pt x="3301" y="529"/>
                </a:cubicBezTo>
                <a:cubicBezTo>
                  <a:pt x="3319" y="541"/>
                  <a:pt x="3353" y="542"/>
                  <a:pt x="3374" y="549"/>
                </a:cubicBezTo>
                <a:cubicBezTo>
                  <a:pt x="3381" y="556"/>
                  <a:pt x="3385" y="569"/>
                  <a:pt x="3394" y="569"/>
                </a:cubicBezTo>
                <a:cubicBezTo>
                  <a:pt x="3402" y="569"/>
                  <a:pt x="3404" y="556"/>
                  <a:pt x="3408" y="549"/>
                </a:cubicBezTo>
                <a:cubicBezTo>
                  <a:pt x="3419" y="528"/>
                  <a:pt x="3421" y="510"/>
                  <a:pt x="3435" y="489"/>
                </a:cubicBezTo>
                <a:cubicBezTo>
                  <a:pt x="3449" y="428"/>
                  <a:pt x="3504" y="385"/>
                  <a:pt x="3528" y="328"/>
                </a:cubicBezTo>
                <a:cubicBezTo>
                  <a:pt x="3533" y="317"/>
                  <a:pt x="3536" y="306"/>
                  <a:pt x="3542" y="295"/>
                </a:cubicBezTo>
                <a:cubicBezTo>
                  <a:pt x="3552" y="276"/>
                  <a:pt x="3575" y="241"/>
                  <a:pt x="3575" y="241"/>
                </a:cubicBezTo>
                <a:cubicBezTo>
                  <a:pt x="3577" y="201"/>
                  <a:pt x="3578" y="161"/>
                  <a:pt x="3582" y="121"/>
                </a:cubicBezTo>
                <a:cubicBezTo>
                  <a:pt x="3583" y="114"/>
                  <a:pt x="3582" y="97"/>
                  <a:pt x="3589" y="100"/>
                </a:cubicBezTo>
                <a:cubicBezTo>
                  <a:pt x="3601" y="106"/>
                  <a:pt x="3601" y="124"/>
                  <a:pt x="3609" y="134"/>
                </a:cubicBezTo>
                <a:cubicBezTo>
                  <a:pt x="3621" y="149"/>
                  <a:pt x="3636" y="161"/>
                  <a:pt x="3649" y="174"/>
                </a:cubicBezTo>
                <a:cubicBezTo>
                  <a:pt x="3656" y="181"/>
                  <a:pt x="3669" y="194"/>
                  <a:pt x="3669" y="194"/>
                </a:cubicBezTo>
                <a:cubicBezTo>
                  <a:pt x="3676" y="187"/>
                  <a:pt x="3684" y="182"/>
                  <a:pt x="3689" y="174"/>
                </a:cubicBezTo>
                <a:cubicBezTo>
                  <a:pt x="3695" y="164"/>
                  <a:pt x="3694" y="134"/>
                  <a:pt x="3709" y="127"/>
                </a:cubicBezTo>
                <a:cubicBezTo>
                  <a:pt x="3728" y="119"/>
                  <a:pt x="3770" y="114"/>
                  <a:pt x="3770" y="114"/>
                </a:cubicBezTo>
                <a:cubicBezTo>
                  <a:pt x="3792" y="90"/>
                  <a:pt x="3813" y="93"/>
                  <a:pt x="3843" y="100"/>
                </a:cubicBezTo>
                <a:cubicBezTo>
                  <a:pt x="3901" y="83"/>
                  <a:pt x="3819" y="111"/>
                  <a:pt x="3883" y="74"/>
                </a:cubicBezTo>
                <a:cubicBezTo>
                  <a:pt x="3904" y="62"/>
                  <a:pt x="3928" y="61"/>
                  <a:pt x="3950" y="47"/>
                </a:cubicBezTo>
                <a:cubicBezTo>
                  <a:pt x="3990" y="87"/>
                  <a:pt x="4016" y="141"/>
                  <a:pt x="4058" y="181"/>
                </a:cubicBezTo>
                <a:cubicBezTo>
                  <a:pt x="4072" y="176"/>
                  <a:pt x="4089" y="166"/>
                  <a:pt x="4104" y="181"/>
                </a:cubicBezTo>
                <a:cubicBezTo>
                  <a:pt x="4112" y="189"/>
                  <a:pt x="4113" y="203"/>
                  <a:pt x="4118" y="214"/>
                </a:cubicBezTo>
                <a:cubicBezTo>
                  <a:pt x="4172" y="320"/>
                  <a:pt x="4108" y="193"/>
                  <a:pt x="4158" y="268"/>
                </a:cubicBezTo>
                <a:cubicBezTo>
                  <a:pt x="4166" y="280"/>
                  <a:pt x="4170" y="296"/>
                  <a:pt x="4178" y="308"/>
                </a:cubicBezTo>
                <a:cubicBezTo>
                  <a:pt x="4192" y="329"/>
                  <a:pt x="4238" y="355"/>
                  <a:pt x="4238" y="355"/>
                </a:cubicBezTo>
                <a:cubicBezTo>
                  <a:pt x="4307" y="286"/>
                  <a:pt x="4220" y="120"/>
                  <a:pt x="4339" y="94"/>
                </a:cubicBezTo>
                <a:cubicBezTo>
                  <a:pt x="4392" y="106"/>
                  <a:pt x="4344" y="104"/>
                  <a:pt x="4379" y="74"/>
                </a:cubicBezTo>
                <a:cubicBezTo>
                  <a:pt x="4388" y="66"/>
                  <a:pt x="4419" y="58"/>
                  <a:pt x="4433" y="54"/>
                </a:cubicBezTo>
                <a:cubicBezTo>
                  <a:pt x="4536" y="157"/>
                  <a:pt x="4642" y="255"/>
                  <a:pt x="4781" y="308"/>
                </a:cubicBezTo>
                <a:cubicBezTo>
                  <a:pt x="4790" y="304"/>
                  <a:pt x="4803" y="304"/>
                  <a:pt x="4808" y="295"/>
                </a:cubicBezTo>
                <a:cubicBezTo>
                  <a:pt x="4815" y="283"/>
                  <a:pt x="4811" y="267"/>
                  <a:pt x="4814" y="254"/>
                </a:cubicBezTo>
                <a:cubicBezTo>
                  <a:pt x="4821" y="224"/>
                  <a:pt x="4835" y="188"/>
                  <a:pt x="4861" y="167"/>
                </a:cubicBezTo>
                <a:cubicBezTo>
                  <a:pt x="4878" y="153"/>
                  <a:pt x="4902" y="154"/>
                  <a:pt x="4922" y="147"/>
                </a:cubicBezTo>
                <a:cubicBezTo>
                  <a:pt x="4939" y="141"/>
                  <a:pt x="4952" y="128"/>
                  <a:pt x="4968" y="121"/>
                </a:cubicBezTo>
                <a:cubicBezTo>
                  <a:pt x="4993" y="110"/>
                  <a:pt x="5022" y="107"/>
                  <a:pt x="5049" y="100"/>
                </a:cubicBezTo>
                <a:cubicBezTo>
                  <a:pt x="5066" y="154"/>
                  <a:pt x="5088" y="195"/>
                  <a:pt x="5122" y="241"/>
                </a:cubicBezTo>
                <a:cubicBezTo>
                  <a:pt x="5163" y="221"/>
                  <a:pt x="5157" y="208"/>
                  <a:pt x="5169" y="167"/>
                </a:cubicBezTo>
                <a:cubicBezTo>
                  <a:pt x="5186" y="111"/>
                  <a:pt x="5213" y="52"/>
                  <a:pt x="5263" y="20"/>
                </a:cubicBezTo>
                <a:cubicBezTo>
                  <a:pt x="5355" y="64"/>
                  <a:pt x="5229" y="0"/>
                  <a:pt x="5310" y="54"/>
                </a:cubicBezTo>
                <a:cubicBezTo>
                  <a:pt x="5380" y="101"/>
                  <a:pt x="5373" y="95"/>
                  <a:pt x="5437" y="114"/>
                </a:cubicBezTo>
                <a:cubicBezTo>
                  <a:pt x="5456" y="106"/>
                  <a:pt x="5471" y="92"/>
                  <a:pt x="5491" y="87"/>
                </a:cubicBezTo>
                <a:cubicBezTo>
                  <a:pt x="5519" y="80"/>
                  <a:pt x="5549" y="79"/>
                  <a:pt x="5578" y="74"/>
                </a:cubicBezTo>
                <a:cubicBezTo>
                  <a:pt x="5587" y="72"/>
                  <a:pt x="5596" y="69"/>
                  <a:pt x="5605" y="67"/>
                </a:cubicBezTo>
                <a:cubicBezTo>
                  <a:pt x="5652" y="37"/>
                  <a:pt x="5598" y="63"/>
                  <a:pt x="5645" y="67"/>
                </a:cubicBezTo>
                <a:cubicBezTo>
                  <a:pt x="5661" y="68"/>
                  <a:pt x="5676" y="62"/>
                  <a:pt x="5692" y="60"/>
                </a:cubicBezTo>
                <a:cubicBezTo>
                  <a:pt x="5717" y="52"/>
                  <a:pt x="5741" y="43"/>
                  <a:pt x="5765" y="33"/>
                </a:cubicBezTo>
                <a:cubicBezTo>
                  <a:pt x="5866" y="49"/>
                  <a:pt x="5876" y="49"/>
                  <a:pt x="5946" y="74"/>
                </a:cubicBezTo>
                <a:cubicBezTo>
                  <a:pt x="5987" y="45"/>
                  <a:pt x="5970" y="46"/>
                  <a:pt x="6033" y="54"/>
                </a:cubicBezTo>
                <a:cubicBezTo>
                  <a:pt x="6040" y="56"/>
                  <a:pt x="6046" y="61"/>
                  <a:pt x="6053" y="60"/>
                </a:cubicBezTo>
                <a:cubicBezTo>
                  <a:pt x="6059" y="59"/>
                  <a:pt x="6062" y="50"/>
                  <a:pt x="6067" y="47"/>
                </a:cubicBezTo>
                <a:cubicBezTo>
                  <a:pt x="6073" y="43"/>
                  <a:pt x="6081" y="43"/>
                  <a:pt x="6087" y="40"/>
                </a:cubicBezTo>
                <a:cubicBezTo>
                  <a:pt x="6094" y="36"/>
                  <a:pt x="6100" y="31"/>
                  <a:pt x="6107" y="27"/>
                </a:cubicBezTo>
                <a:lnTo>
                  <a:pt x="6201" y="74"/>
                </a:lnTo>
                <a:cubicBezTo>
                  <a:pt x="6201" y="74"/>
                  <a:pt x="6201" y="74"/>
                  <a:pt x="6201" y="74"/>
                </a:cubicBezTo>
                <a:cubicBezTo>
                  <a:pt x="6252" y="91"/>
                  <a:pt x="6228" y="82"/>
                  <a:pt x="6274" y="100"/>
                </a:cubicBezTo>
                <a:cubicBezTo>
                  <a:pt x="6309" y="135"/>
                  <a:pt x="6296" y="243"/>
                  <a:pt x="6301" y="288"/>
                </a:cubicBezTo>
                <a:cubicBezTo>
                  <a:pt x="6307" y="345"/>
                  <a:pt x="6334" y="403"/>
                  <a:pt x="6355" y="455"/>
                </a:cubicBezTo>
                <a:cubicBezTo>
                  <a:pt x="6375" y="505"/>
                  <a:pt x="6387" y="554"/>
                  <a:pt x="6408" y="603"/>
                </a:cubicBezTo>
                <a:cubicBezTo>
                  <a:pt x="6414" y="639"/>
                  <a:pt x="6428" y="661"/>
                  <a:pt x="6435" y="697"/>
                </a:cubicBezTo>
                <a:cubicBezTo>
                  <a:pt x="6432" y="793"/>
                  <a:pt x="6440" y="891"/>
                  <a:pt x="6422" y="985"/>
                </a:cubicBezTo>
                <a:cubicBezTo>
                  <a:pt x="6414" y="1030"/>
                  <a:pt x="6387" y="1074"/>
                  <a:pt x="6375" y="1118"/>
                </a:cubicBezTo>
                <a:cubicBezTo>
                  <a:pt x="6353" y="1197"/>
                  <a:pt x="6377" y="1158"/>
                  <a:pt x="6348" y="1199"/>
                </a:cubicBezTo>
                <a:cubicBezTo>
                  <a:pt x="6346" y="1318"/>
                  <a:pt x="6383" y="1504"/>
                  <a:pt x="6301" y="1621"/>
                </a:cubicBezTo>
                <a:cubicBezTo>
                  <a:pt x="6296" y="1637"/>
                  <a:pt x="6296" y="1654"/>
                  <a:pt x="6288" y="1668"/>
                </a:cubicBezTo>
                <a:cubicBezTo>
                  <a:pt x="6283" y="1678"/>
                  <a:pt x="6261" y="1688"/>
                  <a:pt x="6254" y="1694"/>
                </a:cubicBezTo>
                <a:cubicBezTo>
                  <a:pt x="6188" y="1750"/>
                  <a:pt x="6132" y="1770"/>
                  <a:pt x="6047" y="1788"/>
                </a:cubicBezTo>
                <a:cubicBezTo>
                  <a:pt x="5991" y="1800"/>
                  <a:pt x="5935" y="1818"/>
                  <a:pt x="5879" y="1828"/>
                </a:cubicBezTo>
                <a:cubicBezTo>
                  <a:pt x="5823" y="1857"/>
                  <a:pt x="5885" y="1829"/>
                  <a:pt x="5792" y="1849"/>
                </a:cubicBezTo>
                <a:cubicBezTo>
                  <a:pt x="5613" y="1888"/>
                  <a:pt x="5429" y="1918"/>
                  <a:pt x="5250" y="1962"/>
                </a:cubicBezTo>
                <a:cubicBezTo>
                  <a:pt x="4794" y="1958"/>
                  <a:pt x="4345" y="1934"/>
                  <a:pt x="3890" y="1922"/>
                </a:cubicBezTo>
                <a:cubicBezTo>
                  <a:pt x="3466" y="1899"/>
                  <a:pt x="3042" y="1894"/>
                  <a:pt x="2618" y="1875"/>
                </a:cubicBezTo>
                <a:cubicBezTo>
                  <a:pt x="1962" y="1816"/>
                  <a:pt x="1260" y="1852"/>
                  <a:pt x="608" y="1849"/>
                </a:cubicBezTo>
                <a:cubicBezTo>
                  <a:pt x="539" y="1843"/>
                  <a:pt x="475" y="1835"/>
                  <a:pt x="407" y="1822"/>
                </a:cubicBezTo>
                <a:cubicBezTo>
                  <a:pt x="323" y="1786"/>
                  <a:pt x="244" y="1772"/>
                  <a:pt x="186" y="1694"/>
                </a:cubicBezTo>
                <a:cubicBezTo>
                  <a:pt x="178" y="1669"/>
                  <a:pt x="171" y="1647"/>
                  <a:pt x="153" y="1627"/>
                </a:cubicBezTo>
                <a:cubicBezTo>
                  <a:pt x="130" y="1571"/>
                  <a:pt x="104" y="1520"/>
                  <a:pt x="92" y="1460"/>
                </a:cubicBezTo>
                <a:cubicBezTo>
                  <a:pt x="94" y="1357"/>
                  <a:pt x="98" y="1255"/>
                  <a:pt x="99" y="1152"/>
                </a:cubicBezTo>
                <a:cubicBezTo>
                  <a:pt x="103" y="875"/>
                  <a:pt x="0" y="557"/>
                  <a:pt x="146" y="321"/>
                </a:cubicBezTo>
                <a:cubicBezTo>
                  <a:pt x="151" y="303"/>
                  <a:pt x="153" y="281"/>
                  <a:pt x="166" y="26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 flipH="1">
            <a:off x="2987675" y="3500438"/>
            <a:ext cx="172878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2627313" y="5805488"/>
            <a:ext cx="172878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541338" y="-315913"/>
            <a:ext cx="9940926" cy="5205413"/>
            <a:chOff x="-265" y="-178"/>
            <a:chExt cx="6262" cy="327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7043" name="Freeform 3"/>
            <p:cNvSpPr>
              <a:spLocks/>
            </p:cNvSpPr>
            <p:nvPr/>
          </p:nvSpPr>
          <p:spPr bwMode="auto">
            <a:xfrm>
              <a:off x="-265" y="-178"/>
              <a:ext cx="6262" cy="3279"/>
            </a:xfrm>
            <a:custGeom>
              <a:avLst/>
              <a:gdLst/>
              <a:ahLst/>
              <a:cxnLst>
                <a:cxn ang="0">
                  <a:pos x="352" y="2663"/>
                </a:cxn>
                <a:cxn ang="0">
                  <a:pos x="600" y="2683"/>
                </a:cxn>
                <a:cxn ang="0">
                  <a:pos x="734" y="2864"/>
                </a:cxn>
                <a:cxn ang="0">
                  <a:pos x="881" y="3004"/>
                </a:cxn>
                <a:cxn ang="0">
                  <a:pos x="1015" y="2984"/>
                </a:cxn>
                <a:cxn ang="0">
                  <a:pos x="1183" y="2971"/>
                </a:cxn>
                <a:cxn ang="0">
                  <a:pos x="1363" y="2904"/>
                </a:cxn>
                <a:cxn ang="0">
                  <a:pos x="1450" y="3018"/>
                </a:cxn>
                <a:cxn ang="0">
                  <a:pos x="1544" y="2797"/>
                </a:cxn>
                <a:cxn ang="0">
                  <a:pos x="1605" y="2670"/>
                </a:cxn>
                <a:cxn ang="0">
                  <a:pos x="1805" y="2690"/>
                </a:cxn>
                <a:cxn ang="0">
                  <a:pos x="2000" y="2924"/>
                </a:cxn>
                <a:cxn ang="0">
                  <a:pos x="2207" y="2944"/>
                </a:cxn>
                <a:cxn ang="0">
                  <a:pos x="2482" y="3098"/>
                </a:cxn>
                <a:cxn ang="0">
                  <a:pos x="2556" y="2984"/>
                </a:cxn>
                <a:cxn ang="0">
                  <a:pos x="2850" y="2911"/>
                </a:cxn>
                <a:cxn ang="0">
                  <a:pos x="2911" y="2978"/>
                </a:cxn>
                <a:cxn ang="0">
                  <a:pos x="3065" y="3125"/>
                </a:cxn>
                <a:cxn ang="0">
                  <a:pos x="3172" y="3165"/>
                </a:cxn>
                <a:cxn ang="0">
                  <a:pos x="3259" y="3266"/>
                </a:cxn>
                <a:cxn ang="0">
                  <a:pos x="3554" y="2817"/>
                </a:cxn>
                <a:cxn ang="0">
                  <a:pos x="3828" y="2763"/>
                </a:cxn>
                <a:cxn ang="0">
                  <a:pos x="3955" y="2864"/>
                </a:cxn>
                <a:cxn ang="0">
                  <a:pos x="4009" y="2877"/>
                </a:cxn>
                <a:cxn ang="0">
                  <a:pos x="4103" y="2998"/>
                </a:cxn>
                <a:cxn ang="0">
                  <a:pos x="4324" y="2897"/>
                </a:cxn>
                <a:cxn ang="0">
                  <a:pos x="4444" y="2951"/>
                </a:cxn>
                <a:cxn ang="0">
                  <a:pos x="4665" y="2830"/>
                </a:cxn>
                <a:cxn ang="0">
                  <a:pos x="5014" y="2442"/>
                </a:cxn>
                <a:cxn ang="0">
                  <a:pos x="5221" y="2482"/>
                </a:cxn>
                <a:cxn ang="0">
                  <a:pos x="5335" y="2495"/>
                </a:cxn>
                <a:cxn ang="0">
                  <a:pos x="5543" y="2569"/>
                </a:cxn>
                <a:cxn ang="0">
                  <a:pos x="5777" y="2649"/>
                </a:cxn>
                <a:cxn ang="0">
                  <a:pos x="5884" y="2649"/>
                </a:cxn>
                <a:cxn ang="0">
                  <a:pos x="6112" y="2616"/>
                </a:cxn>
                <a:cxn ang="0">
                  <a:pos x="6199" y="1591"/>
                </a:cxn>
                <a:cxn ang="0">
                  <a:pos x="5844" y="111"/>
                </a:cxn>
                <a:cxn ang="0">
                  <a:pos x="3453" y="71"/>
                </a:cxn>
                <a:cxn ang="0">
                  <a:pos x="3192" y="91"/>
                </a:cxn>
                <a:cxn ang="0">
                  <a:pos x="3212" y="51"/>
                </a:cxn>
                <a:cxn ang="0">
                  <a:pos x="3045" y="78"/>
                </a:cxn>
                <a:cxn ang="0">
                  <a:pos x="1966" y="98"/>
                </a:cxn>
                <a:cxn ang="0">
                  <a:pos x="1102" y="111"/>
                </a:cxn>
                <a:cxn ang="0">
                  <a:pos x="526" y="64"/>
                </a:cxn>
                <a:cxn ang="0">
                  <a:pos x="77" y="272"/>
                </a:cxn>
                <a:cxn ang="0">
                  <a:pos x="24" y="747"/>
                </a:cxn>
                <a:cxn ang="0">
                  <a:pos x="51" y="1919"/>
                </a:cxn>
                <a:cxn ang="0">
                  <a:pos x="118" y="2248"/>
                </a:cxn>
                <a:cxn ang="0">
                  <a:pos x="205" y="2636"/>
                </a:cxn>
                <a:cxn ang="0">
                  <a:pos x="205" y="2683"/>
                </a:cxn>
              </a:cxnLst>
              <a:rect l="0" t="0" r="r" b="b"/>
              <a:pathLst>
                <a:path w="6262" h="3279">
                  <a:moveTo>
                    <a:pt x="198" y="2609"/>
                  </a:moveTo>
                  <a:cubicBezTo>
                    <a:pt x="217" y="2662"/>
                    <a:pt x="248" y="2641"/>
                    <a:pt x="305" y="2636"/>
                  </a:cubicBezTo>
                  <a:cubicBezTo>
                    <a:pt x="335" y="2608"/>
                    <a:pt x="338" y="2635"/>
                    <a:pt x="352" y="2663"/>
                  </a:cubicBezTo>
                  <a:cubicBezTo>
                    <a:pt x="362" y="2683"/>
                    <a:pt x="380" y="2697"/>
                    <a:pt x="392" y="2716"/>
                  </a:cubicBezTo>
                  <a:cubicBezTo>
                    <a:pt x="435" y="2688"/>
                    <a:pt x="490" y="2681"/>
                    <a:pt x="540" y="2670"/>
                  </a:cubicBezTo>
                  <a:cubicBezTo>
                    <a:pt x="601" y="2709"/>
                    <a:pt x="560" y="2700"/>
                    <a:pt x="600" y="2683"/>
                  </a:cubicBezTo>
                  <a:cubicBezTo>
                    <a:pt x="609" y="2679"/>
                    <a:pt x="618" y="2678"/>
                    <a:pt x="627" y="2676"/>
                  </a:cubicBezTo>
                  <a:cubicBezTo>
                    <a:pt x="644" y="2733"/>
                    <a:pt x="628" y="2815"/>
                    <a:pt x="674" y="2857"/>
                  </a:cubicBezTo>
                  <a:cubicBezTo>
                    <a:pt x="705" y="2826"/>
                    <a:pt x="705" y="2835"/>
                    <a:pt x="734" y="2864"/>
                  </a:cubicBezTo>
                  <a:cubicBezTo>
                    <a:pt x="765" y="2929"/>
                    <a:pt x="727" y="2857"/>
                    <a:pt x="767" y="2911"/>
                  </a:cubicBezTo>
                  <a:cubicBezTo>
                    <a:pt x="777" y="2925"/>
                    <a:pt x="776" y="2945"/>
                    <a:pt x="787" y="2958"/>
                  </a:cubicBezTo>
                  <a:cubicBezTo>
                    <a:pt x="808" y="2984"/>
                    <a:pt x="850" y="2995"/>
                    <a:pt x="881" y="3004"/>
                  </a:cubicBezTo>
                  <a:cubicBezTo>
                    <a:pt x="902" y="3019"/>
                    <a:pt x="903" y="3021"/>
                    <a:pt x="928" y="3031"/>
                  </a:cubicBezTo>
                  <a:cubicBezTo>
                    <a:pt x="941" y="3036"/>
                    <a:pt x="968" y="3045"/>
                    <a:pt x="968" y="3045"/>
                  </a:cubicBezTo>
                  <a:cubicBezTo>
                    <a:pt x="983" y="3023"/>
                    <a:pt x="996" y="3003"/>
                    <a:pt x="1015" y="2984"/>
                  </a:cubicBezTo>
                  <a:cubicBezTo>
                    <a:pt x="1036" y="3005"/>
                    <a:pt x="1041" y="3024"/>
                    <a:pt x="1062" y="3045"/>
                  </a:cubicBezTo>
                  <a:cubicBezTo>
                    <a:pt x="1077" y="3029"/>
                    <a:pt x="1091" y="3017"/>
                    <a:pt x="1109" y="3004"/>
                  </a:cubicBezTo>
                  <a:cubicBezTo>
                    <a:pt x="1129" y="2973"/>
                    <a:pt x="1145" y="2977"/>
                    <a:pt x="1183" y="2971"/>
                  </a:cubicBezTo>
                  <a:cubicBezTo>
                    <a:pt x="1244" y="2941"/>
                    <a:pt x="1165" y="2976"/>
                    <a:pt x="1263" y="2951"/>
                  </a:cubicBezTo>
                  <a:cubicBezTo>
                    <a:pt x="1279" y="2947"/>
                    <a:pt x="1294" y="2936"/>
                    <a:pt x="1310" y="2931"/>
                  </a:cubicBezTo>
                  <a:cubicBezTo>
                    <a:pt x="1337" y="2904"/>
                    <a:pt x="1329" y="2882"/>
                    <a:pt x="1363" y="2904"/>
                  </a:cubicBezTo>
                  <a:cubicBezTo>
                    <a:pt x="1380" y="2929"/>
                    <a:pt x="1399" y="2948"/>
                    <a:pt x="1424" y="2964"/>
                  </a:cubicBezTo>
                  <a:cubicBezTo>
                    <a:pt x="1440" y="3019"/>
                    <a:pt x="1417" y="2952"/>
                    <a:pt x="1444" y="2998"/>
                  </a:cubicBezTo>
                  <a:cubicBezTo>
                    <a:pt x="1448" y="3004"/>
                    <a:pt x="1445" y="3013"/>
                    <a:pt x="1450" y="3018"/>
                  </a:cubicBezTo>
                  <a:cubicBezTo>
                    <a:pt x="1455" y="3023"/>
                    <a:pt x="1464" y="3023"/>
                    <a:pt x="1471" y="3025"/>
                  </a:cubicBezTo>
                  <a:cubicBezTo>
                    <a:pt x="1518" y="2977"/>
                    <a:pt x="1550" y="2934"/>
                    <a:pt x="1571" y="2870"/>
                  </a:cubicBezTo>
                  <a:cubicBezTo>
                    <a:pt x="1562" y="2845"/>
                    <a:pt x="1553" y="2822"/>
                    <a:pt x="1544" y="2797"/>
                  </a:cubicBezTo>
                  <a:cubicBezTo>
                    <a:pt x="1546" y="2766"/>
                    <a:pt x="1543" y="2733"/>
                    <a:pt x="1551" y="2703"/>
                  </a:cubicBezTo>
                  <a:cubicBezTo>
                    <a:pt x="1553" y="2696"/>
                    <a:pt x="1566" y="2700"/>
                    <a:pt x="1571" y="2696"/>
                  </a:cubicBezTo>
                  <a:cubicBezTo>
                    <a:pt x="1611" y="2663"/>
                    <a:pt x="1555" y="2684"/>
                    <a:pt x="1605" y="2670"/>
                  </a:cubicBezTo>
                  <a:cubicBezTo>
                    <a:pt x="1643" y="2629"/>
                    <a:pt x="1710" y="2649"/>
                    <a:pt x="1759" y="2656"/>
                  </a:cubicBezTo>
                  <a:cubicBezTo>
                    <a:pt x="1772" y="2661"/>
                    <a:pt x="1786" y="2665"/>
                    <a:pt x="1799" y="2670"/>
                  </a:cubicBezTo>
                  <a:cubicBezTo>
                    <a:pt x="1806" y="2672"/>
                    <a:pt x="1802" y="2684"/>
                    <a:pt x="1805" y="2690"/>
                  </a:cubicBezTo>
                  <a:cubicBezTo>
                    <a:pt x="1812" y="2703"/>
                    <a:pt x="1818" y="2718"/>
                    <a:pt x="1826" y="2730"/>
                  </a:cubicBezTo>
                  <a:cubicBezTo>
                    <a:pt x="1840" y="2750"/>
                    <a:pt x="1851" y="2753"/>
                    <a:pt x="1872" y="2763"/>
                  </a:cubicBezTo>
                  <a:cubicBezTo>
                    <a:pt x="1897" y="2834"/>
                    <a:pt x="1959" y="2865"/>
                    <a:pt x="2000" y="2924"/>
                  </a:cubicBezTo>
                  <a:cubicBezTo>
                    <a:pt x="2024" y="2920"/>
                    <a:pt x="2049" y="2907"/>
                    <a:pt x="2073" y="2911"/>
                  </a:cubicBezTo>
                  <a:cubicBezTo>
                    <a:pt x="2097" y="2915"/>
                    <a:pt x="2118" y="2955"/>
                    <a:pt x="2134" y="2971"/>
                  </a:cubicBezTo>
                  <a:cubicBezTo>
                    <a:pt x="2161" y="2962"/>
                    <a:pt x="2183" y="2961"/>
                    <a:pt x="2207" y="2944"/>
                  </a:cubicBezTo>
                  <a:cubicBezTo>
                    <a:pt x="2237" y="2987"/>
                    <a:pt x="2236" y="3042"/>
                    <a:pt x="2294" y="3058"/>
                  </a:cubicBezTo>
                  <a:cubicBezTo>
                    <a:pt x="2334" y="3051"/>
                    <a:pt x="2363" y="3052"/>
                    <a:pt x="2402" y="3065"/>
                  </a:cubicBezTo>
                  <a:cubicBezTo>
                    <a:pt x="2430" y="3086"/>
                    <a:pt x="2450" y="3087"/>
                    <a:pt x="2482" y="3098"/>
                  </a:cubicBezTo>
                  <a:cubicBezTo>
                    <a:pt x="2491" y="3089"/>
                    <a:pt x="2502" y="3082"/>
                    <a:pt x="2509" y="3071"/>
                  </a:cubicBezTo>
                  <a:cubicBezTo>
                    <a:pt x="2520" y="3054"/>
                    <a:pt x="2512" y="3029"/>
                    <a:pt x="2522" y="3011"/>
                  </a:cubicBezTo>
                  <a:cubicBezTo>
                    <a:pt x="2529" y="2998"/>
                    <a:pt x="2545" y="2993"/>
                    <a:pt x="2556" y="2984"/>
                  </a:cubicBezTo>
                  <a:cubicBezTo>
                    <a:pt x="2597" y="2951"/>
                    <a:pt x="2639" y="2908"/>
                    <a:pt x="2690" y="2897"/>
                  </a:cubicBezTo>
                  <a:cubicBezTo>
                    <a:pt x="2725" y="2876"/>
                    <a:pt x="2757" y="2865"/>
                    <a:pt x="2797" y="2857"/>
                  </a:cubicBezTo>
                  <a:cubicBezTo>
                    <a:pt x="2848" y="2870"/>
                    <a:pt x="2822" y="2878"/>
                    <a:pt x="2850" y="2911"/>
                  </a:cubicBezTo>
                  <a:cubicBezTo>
                    <a:pt x="2857" y="2920"/>
                    <a:pt x="2868" y="2924"/>
                    <a:pt x="2877" y="2931"/>
                  </a:cubicBezTo>
                  <a:cubicBezTo>
                    <a:pt x="2881" y="2942"/>
                    <a:pt x="2883" y="2954"/>
                    <a:pt x="2890" y="2964"/>
                  </a:cubicBezTo>
                  <a:cubicBezTo>
                    <a:pt x="2895" y="2971"/>
                    <a:pt x="2906" y="2971"/>
                    <a:pt x="2911" y="2978"/>
                  </a:cubicBezTo>
                  <a:cubicBezTo>
                    <a:pt x="2916" y="2985"/>
                    <a:pt x="2910" y="2998"/>
                    <a:pt x="2917" y="3004"/>
                  </a:cubicBezTo>
                  <a:cubicBezTo>
                    <a:pt x="2928" y="3013"/>
                    <a:pt x="2957" y="3018"/>
                    <a:pt x="2957" y="3018"/>
                  </a:cubicBezTo>
                  <a:cubicBezTo>
                    <a:pt x="2986" y="3060"/>
                    <a:pt x="3014" y="3107"/>
                    <a:pt x="3065" y="3125"/>
                  </a:cubicBezTo>
                  <a:cubicBezTo>
                    <a:pt x="3074" y="3138"/>
                    <a:pt x="3082" y="3152"/>
                    <a:pt x="3091" y="3165"/>
                  </a:cubicBezTo>
                  <a:cubicBezTo>
                    <a:pt x="3100" y="3178"/>
                    <a:pt x="3125" y="3199"/>
                    <a:pt x="3125" y="3199"/>
                  </a:cubicBezTo>
                  <a:cubicBezTo>
                    <a:pt x="3141" y="3182"/>
                    <a:pt x="3156" y="3181"/>
                    <a:pt x="3172" y="3165"/>
                  </a:cubicBezTo>
                  <a:cubicBezTo>
                    <a:pt x="3181" y="3203"/>
                    <a:pt x="3186" y="3242"/>
                    <a:pt x="3199" y="3279"/>
                  </a:cubicBezTo>
                  <a:cubicBezTo>
                    <a:pt x="3224" y="3240"/>
                    <a:pt x="3197" y="3267"/>
                    <a:pt x="3232" y="3272"/>
                  </a:cubicBezTo>
                  <a:cubicBezTo>
                    <a:pt x="3241" y="3273"/>
                    <a:pt x="3250" y="3268"/>
                    <a:pt x="3259" y="3266"/>
                  </a:cubicBezTo>
                  <a:cubicBezTo>
                    <a:pt x="3288" y="3227"/>
                    <a:pt x="3311" y="3182"/>
                    <a:pt x="3333" y="3138"/>
                  </a:cubicBezTo>
                  <a:cubicBezTo>
                    <a:pt x="3348" y="3038"/>
                    <a:pt x="3417" y="2984"/>
                    <a:pt x="3473" y="2904"/>
                  </a:cubicBezTo>
                  <a:cubicBezTo>
                    <a:pt x="3493" y="2875"/>
                    <a:pt x="3515" y="2826"/>
                    <a:pt x="3554" y="2817"/>
                  </a:cubicBezTo>
                  <a:cubicBezTo>
                    <a:pt x="3576" y="2812"/>
                    <a:pt x="3599" y="2812"/>
                    <a:pt x="3621" y="2810"/>
                  </a:cubicBezTo>
                  <a:cubicBezTo>
                    <a:pt x="3696" y="2761"/>
                    <a:pt x="3725" y="2683"/>
                    <a:pt x="3788" y="2623"/>
                  </a:cubicBezTo>
                  <a:cubicBezTo>
                    <a:pt x="3799" y="2676"/>
                    <a:pt x="3754" y="2782"/>
                    <a:pt x="3828" y="2763"/>
                  </a:cubicBezTo>
                  <a:cubicBezTo>
                    <a:pt x="3868" y="2777"/>
                    <a:pt x="3843" y="2787"/>
                    <a:pt x="3868" y="2817"/>
                  </a:cubicBezTo>
                  <a:cubicBezTo>
                    <a:pt x="3877" y="2828"/>
                    <a:pt x="3892" y="2834"/>
                    <a:pt x="3902" y="2844"/>
                  </a:cubicBezTo>
                  <a:cubicBezTo>
                    <a:pt x="3929" y="2815"/>
                    <a:pt x="3939" y="2840"/>
                    <a:pt x="3955" y="2864"/>
                  </a:cubicBezTo>
                  <a:cubicBezTo>
                    <a:pt x="3962" y="2862"/>
                    <a:pt x="3969" y="2860"/>
                    <a:pt x="3976" y="2857"/>
                  </a:cubicBezTo>
                  <a:cubicBezTo>
                    <a:pt x="3983" y="2854"/>
                    <a:pt x="3989" y="2840"/>
                    <a:pt x="3996" y="2844"/>
                  </a:cubicBezTo>
                  <a:cubicBezTo>
                    <a:pt x="4006" y="2850"/>
                    <a:pt x="4003" y="2867"/>
                    <a:pt x="4009" y="2877"/>
                  </a:cubicBezTo>
                  <a:cubicBezTo>
                    <a:pt x="4014" y="2887"/>
                    <a:pt x="4023" y="2895"/>
                    <a:pt x="4029" y="2904"/>
                  </a:cubicBezTo>
                  <a:cubicBezTo>
                    <a:pt x="4036" y="2915"/>
                    <a:pt x="4043" y="2926"/>
                    <a:pt x="4049" y="2937"/>
                  </a:cubicBezTo>
                  <a:cubicBezTo>
                    <a:pt x="4069" y="2974"/>
                    <a:pt x="4066" y="2985"/>
                    <a:pt x="4103" y="2998"/>
                  </a:cubicBezTo>
                  <a:cubicBezTo>
                    <a:pt x="4147" y="2968"/>
                    <a:pt x="4178" y="2943"/>
                    <a:pt x="4217" y="2904"/>
                  </a:cubicBezTo>
                  <a:cubicBezTo>
                    <a:pt x="4228" y="2893"/>
                    <a:pt x="4264" y="2891"/>
                    <a:pt x="4264" y="2891"/>
                  </a:cubicBezTo>
                  <a:cubicBezTo>
                    <a:pt x="4284" y="2893"/>
                    <a:pt x="4305" y="2892"/>
                    <a:pt x="4324" y="2897"/>
                  </a:cubicBezTo>
                  <a:cubicBezTo>
                    <a:pt x="4342" y="2901"/>
                    <a:pt x="4354" y="2917"/>
                    <a:pt x="4371" y="2924"/>
                  </a:cubicBezTo>
                  <a:cubicBezTo>
                    <a:pt x="4384" y="2929"/>
                    <a:pt x="4398" y="2932"/>
                    <a:pt x="4411" y="2937"/>
                  </a:cubicBezTo>
                  <a:cubicBezTo>
                    <a:pt x="4422" y="2941"/>
                    <a:pt x="4433" y="2946"/>
                    <a:pt x="4444" y="2951"/>
                  </a:cubicBezTo>
                  <a:cubicBezTo>
                    <a:pt x="4490" y="2945"/>
                    <a:pt x="4510" y="2930"/>
                    <a:pt x="4552" y="2937"/>
                  </a:cubicBezTo>
                  <a:cubicBezTo>
                    <a:pt x="4566" y="2960"/>
                    <a:pt x="4565" y="2973"/>
                    <a:pt x="4598" y="2944"/>
                  </a:cubicBezTo>
                  <a:cubicBezTo>
                    <a:pt x="4624" y="2921"/>
                    <a:pt x="4634" y="2861"/>
                    <a:pt x="4665" y="2830"/>
                  </a:cubicBezTo>
                  <a:cubicBezTo>
                    <a:pt x="4683" y="2761"/>
                    <a:pt x="4716" y="2752"/>
                    <a:pt x="4746" y="2703"/>
                  </a:cubicBezTo>
                  <a:cubicBezTo>
                    <a:pt x="4787" y="2636"/>
                    <a:pt x="4837" y="2588"/>
                    <a:pt x="4893" y="2536"/>
                  </a:cubicBezTo>
                  <a:cubicBezTo>
                    <a:pt x="4943" y="2490"/>
                    <a:pt x="4948" y="2468"/>
                    <a:pt x="5014" y="2442"/>
                  </a:cubicBezTo>
                  <a:cubicBezTo>
                    <a:pt x="5035" y="2433"/>
                    <a:pt x="5059" y="2433"/>
                    <a:pt x="5081" y="2428"/>
                  </a:cubicBezTo>
                  <a:cubicBezTo>
                    <a:pt x="5121" y="2411"/>
                    <a:pt x="5155" y="2389"/>
                    <a:pt x="5194" y="2415"/>
                  </a:cubicBezTo>
                  <a:cubicBezTo>
                    <a:pt x="5197" y="2424"/>
                    <a:pt x="5215" y="2479"/>
                    <a:pt x="5221" y="2482"/>
                  </a:cubicBezTo>
                  <a:cubicBezTo>
                    <a:pt x="5239" y="2492"/>
                    <a:pt x="5282" y="2495"/>
                    <a:pt x="5282" y="2495"/>
                  </a:cubicBezTo>
                  <a:cubicBezTo>
                    <a:pt x="5291" y="2500"/>
                    <a:pt x="5298" y="2509"/>
                    <a:pt x="5308" y="2509"/>
                  </a:cubicBezTo>
                  <a:cubicBezTo>
                    <a:pt x="5318" y="2509"/>
                    <a:pt x="5328" y="2488"/>
                    <a:pt x="5335" y="2495"/>
                  </a:cubicBezTo>
                  <a:cubicBezTo>
                    <a:pt x="5356" y="2516"/>
                    <a:pt x="5363" y="2549"/>
                    <a:pt x="5375" y="2576"/>
                  </a:cubicBezTo>
                  <a:cubicBezTo>
                    <a:pt x="5397" y="2626"/>
                    <a:pt x="5425" y="2671"/>
                    <a:pt x="5442" y="2723"/>
                  </a:cubicBezTo>
                  <a:cubicBezTo>
                    <a:pt x="5463" y="2662"/>
                    <a:pt x="5496" y="2613"/>
                    <a:pt x="5543" y="2569"/>
                  </a:cubicBezTo>
                  <a:cubicBezTo>
                    <a:pt x="5557" y="2632"/>
                    <a:pt x="5567" y="2658"/>
                    <a:pt x="5616" y="2696"/>
                  </a:cubicBezTo>
                  <a:cubicBezTo>
                    <a:pt x="5638" y="2690"/>
                    <a:pt x="5677" y="2663"/>
                    <a:pt x="5677" y="2663"/>
                  </a:cubicBezTo>
                  <a:cubicBezTo>
                    <a:pt x="5724" y="2600"/>
                    <a:pt x="5660" y="2670"/>
                    <a:pt x="5777" y="2649"/>
                  </a:cubicBezTo>
                  <a:cubicBezTo>
                    <a:pt x="5793" y="2646"/>
                    <a:pt x="5800" y="2627"/>
                    <a:pt x="5811" y="2616"/>
                  </a:cubicBezTo>
                  <a:cubicBezTo>
                    <a:pt x="5819" y="2608"/>
                    <a:pt x="5850" y="2593"/>
                    <a:pt x="5858" y="2589"/>
                  </a:cubicBezTo>
                  <a:cubicBezTo>
                    <a:pt x="5865" y="2612"/>
                    <a:pt x="5871" y="2629"/>
                    <a:pt x="5884" y="2649"/>
                  </a:cubicBezTo>
                  <a:cubicBezTo>
                    <a:pt x="5938" y="2641"/>
                    <a:pt x="5946" y="2636"/>
                    <a:pt x="6005" y="2643"/>
                  </a:cubicBezTo>
                  <a:cubicBezTo>
                    <a:pt x="6036" y="2641"/>
                    <a:pt x="6069" y="2644"/>
                    <a:pt x="6099" y="2636"/>
                  </a:cubicBezTo>
                  <a:cubicBezTo>
                    <a:pt x="6107" y="2634"/>
                    <a:pt x="6111" y="2624"/>
                    <a:pt x="6112" y="2616"/>
                  </a:cubicBezTo>
                  <a:cubicBezTo>
                    <a:pt x="6127" y="2500"/>
                    <a:pt x="6118" y="2386"/>
                    <a:pt x="6152" y="2274"/>
                  </a:cubicBezTo>
                  <a:cubicBezTo>
                    <a:pt x="6159" y="2229"/>
                    <a:pt x="6160" y="2183"/>
                    <a:pt x="6172" y="2140"/>
                  </a:cubicBezTo>
                  <a:cubicBezTo>
                    <a:pt x="6196" y="1958"/>
                    <a:pt x="6153" y="1770"/>
                    <a:pt x="6199" y="1591"/>
                  </a:cubicBezTo>
                  <a:cubicBezTo>
                    <a:pt x="6195" y="1404"/>
                    <a:pt x="6206" y="1216"/>
                    <a:pt x="6159" y="1035"/>
                  </a:cubicBezTo>
                  <a:cubicBezTo>
                    <a:pt x="6142" y="764"/>
                    <a:pt x="6262" y="442"/>
                    <a:pt x="6119" y="211"/>
                  </a:cubicBezTo>
                  <a:cubicBezTo>
                    <a:pt x="6101" y="59"/>
                    <a:pt x="6052" y="115"/>
                    <a:pt x="5844" y="111"/>
                  </a:cubicBezTo>
                  <a:cubicBezTo>
                    <a:pt x="5315" y="100"/>
                    <a:pt x="5612" y="105"/>
                    <a:pt x="4953" y="98"/>
                  </a:cubicBezTo>
                  <a:cubicBezTo>
                    <a:pt x="4643" y="86"/>
                    <a:pt x="4332" y="101"/>
                    <a:pt x="4022" y="78"/>
                  </a:cubicBezTo>
                  <a:cubicBezTo>
                    <a:pt x="3884" y="30"/>
                    <a:pt x="3625" y="79"/>
                    <a:pt x="3453" y="71"/>
                  </a:cubicBezTo>
                  <a:cubicBezTo>
                    <a:pt x="3335" y="21"/>
                    <a:pt x="3223" y="54"/>
                    <a:pt x="3085" y="57"/>
                  </a:cubicBezTo>
                  <a:cubicBezTo>
                    <a:pt x="3050" y="92"/>
                    <a:pt x="3070" y="65"/>
                    <a:pt x="3152" y="78"/>
                  </a:cubicBezTo>
                  <a:cubicBezTo>
                    <a:pt x="3166" y="80"/>
                    <a:pt x="3179" y="87"/>
                    <a:pt x="3192" y="91"/>
                  </a:cubicBezTo>
                  <a:cubicBezTo>
                    <a:pt x="3232" y="89"/>
                    <a:pt x="3273" y="93"/>
                    <a:pt x="3312" y="84"/>
                  </a:cubicBezTo>
                  <a:cubicBezTo>
                    <a:pt x="3324" y="81"/>
                    <a:pt x="3290" y="75"/>
                    <a:pt x="3279" y="71"/>
                  </a:cubicBezTo>
                  <a:cubicBezTo>
                    <a:pt x="3237" y="55"/>
                    <a:pt x="3249" y="59"/>
                    <a:pt x="3212" y="51"/>
                  </a:cubicBezTo>
                  <a:cubicBezTo>
                    <a:pt x="3176" y="53"/>
                    <a:pt x="3140" y="52"/>
                    <a:pt x="3105" y="57"/>
                  </a:cubicBezTo>
                  <a:cubicBezTo>
                    <a:pt x="3091" y="59"/>
                    <a:pt x="3078" y="66"/>
                    <a:pt x="3065" y="71"/>
                  </a:cubicBezTo>
                  <a:cubicBezTo>
                    <a:pt x="3058" y="73"/>
                    <a:pt x="3045" y="78"/>
                    <a:pt x="3045" y="78"/>
                  </a:cubicBezTo>
                  <a:cubicBezTo>
                    <a:pt x="2830" y="67"/>
                    <a:pt x="2628" y="80"/>
                    <a:pt x="2408" y="84"/>
                  </a:cubicBezTo>
                  <a:cubicBezTo>
                    <a:pt x="2289" y="88"/>
                    <a:pt x="2189" y="101"/>
                    <a:pt x="2073" y="111"/>
                  </a:cubicBezTo>
                  <a:cubicBezTo>
                    <a:pt x="2037" y="108"/>
                    <a:pt x="1998" y="114"/>
                    <a:pt x="1966" y="98"/>
                  </a:cubicBezTo>
                  <a:cubicBezTo>
                    <a:pt x="1959" y="94"/>
                    <a:pt x="1954" y="84"/>
                    <a:pt x="1946" y="84"/>
                  </a:cubicBezTo>
                  <a:cubicBezTo>
                    <a:pt x="1776" y="75"/>
                    <a:pt x="1607" y="75"/>
                    <a:pt x="1437" y="71"/>
                  </a:cubicBezTo>
                  <a:cubicBezTo>
                    <a:pt x="1289" y="76"/>
                    <a:pt x="1221" y="69"/>
                    <a:pt x="1102" y="111"/>
                  </a:cubicBezTo>
                  <a:cubicBezTo>
                    <a:pt x="913" y="96"/>
                    <a:pt x="869" y="89"/>
                    <a:pt x="613" y="84"/>
                  </a:cubicBezTo>
                  <a:cubicBezTo>
                    <a:pt x="602" y="82"/>
                    <a:pt x="591" y="81"/>
                    <a:pt x="580" y="78"/>
                  </a:cubicBezTo>
                  <a:cubicBezTo>
                    <a:pt x="562" y="74"/>
                    <a:pt x="526" y="64"/>
                    <a:pt x="526" y="64"/>
                  </a:cubicBezTo>
                  <a:cubicBezTo>
                    <a:pt x="427" y="0"/>
                    <a:pt x="287" y="55"/>
                    <a:pt x="178" y="78"/>
                  </a:cubicBezTo>
                  <a:cubicBezTo>
                    <a:pt x="163" y="100"/>
                    <a:pt x="159" y="123"/>
                    <a:pt x="144" y="145"/>
                  </a:cubicBezTo>
                  <a:cubicBezTo>
                    <a:pt x="131" y="188"/>
                    <a:pt x="105" y="236"/>
                    <a:pt x="77" y="272"/>
                  </a:cubicBezTo>
                  <a:cubicBezTo>
                    <a:pt x="52" y="408"/>
                    <a:pt x="67" y="353"/>
                    <a:pt x="57" y="613"/>
                  </a:cubicBezTo>
                  <a:cubicBezTo>
                    <a:pt x="56" y="644"/>
                    <a:pt x="46" y="671"/>
                    <a:pt x="37" y="700"/>
                  </a:cubicBezTo>
                  <a:cubicBezTo>
                    <a:pt x="32" y="716"/>
                    <a:pt x="24" y="747"/>
                    <a:pt x="24" y="747"/>
                  </a:cubicBezTo>
                  <a:cubicBezTo>
                    <a:pt x="13" y="843"/>
                    <a:pt x="11" y="939"/>
                    <a:pt x="4" y="1035"/>
                  </a:cubicBezTo>
                  <a:cubicBezTo>
                    <a:pt x="8" y="1304"/>
                    <a:pt x="0" y="1333"/>
                    <a:pt x="31" y="1511"/>
                  </a:cubicBezTo>
                  <a:cubicBezTo>
                    <a:pt x="37" y="1644"/>
                    <a:pt x="20" y="1792"/>
                    <a:pt x="51" y="1919"/>
                  </a:cubicBezTo>
                  <a:cubicBezTo>
                    <a:pt x="57" y="1945"/>
                    <a:pt x="74" y="1968"/>
                    <a:pt x="84" y="1993"/>
                  </a:cubicBezTo>
                  <a:cubicBezTo>
                    <a:pt x="91" y="2064"/>
                    <a:pt x="81" y="2139"/>
                    <a:pt x="104" y="2207"/>
                  </a:cubicBezTo>
                  <a:cubicBezTo>
                    <a:pt x="109" y="2221"/>
                    <a:pt x="118" y="2248"/>
                    <a:pt x="118" y="2248"/>
                  </a:cubicBezTo>
                  <a:cubicBezTo>
                    <a:pt x="129" y="2319"/>
                    <a:pt x="98" y="2444"/>
                    <a:pt x="165" y="2489"/>
                  </a:cubicBezTo>
                  <a:cubicBezTo>
                    <a:pt x="191" y="2529"/>
                    <a:pt x="185" y="2576"/>
                    <a:pt x="211" y="2616"/>
                  </a:cubicBezTo>
                  <a:cubicBezTo>
                    <a:pt x="209" y="2623"/>
                    <a:pt x="207" y="2629"/>
                    <a:pt x="205" y="2636"/>
                  </a:cubicBezTo>
                  <a:cubicBezTo>
                    <a:pt x="201" y="2647"/>
                    <a:pt x="195" y="2658"/>
                    <a:pt x="191" y="2670"/>
                  </a:cubicBezTo>
                  <a:cubicBezTo>
                    <a:pt x="188" y="2678"/>
                    <a:pt x="178" y="2690"/>
                    <a:pt x="185" y="2696"/>
                  </a:cubicBezTo>
                  <a:cubicBezTo>
                    <a:pt x="191" y="2701"/>
                    <a:pt x="198" y="2687"/>
                    <a:pt x="205" y="2683"/>
                  </a:cubicBezTo>
                  <a:cubicBezTo>
                    <a:pt x="209" y="2676"/>
                    <a:pt x="212" y="2668"/>
                    <a:pt x="218" y="2663"/>
                  </a:cubicBezTo>
                  <a:cubicBezTo>
                    <a:pt x="230" y="2652"/>
                    <a:pt x="258" y="2636"/>
                    <a:pt x="258" y="2636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044" name="Freeform 4"/>
            <p:cNvSpPr>
              <a:spLocks/>
            </p:cNvSpPr>
            <p:nvPr/>
          </p:nvSpPr>
          <p:spPr bwMode="auto">
            <a:xfrm>
              <a:off x="-74" y="2411"/>
              <a:ext cx="94" cy="8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20"/>
                </a:cxn>
                <a:cxn ang="0">
                  <a:pos x="20" y="34"/>
                </a:cxn>
                <a:cxn ang="0">
                  <a:pos x="54" y="81"/>
                </a:cxn>
                <a:cxn ang="0">
                  <a:pos x="94" y="47"/>
                </a:cxn>
              </a:cxnLst>
              <a:rect l="0" t="0" r="r" b="b"/>
              <a:pathLst>
                <a:path w="94" h="84">
                  <a:moveTo>
                    <a:pt x="0" y="0"/>
                  </a:moveTo>
                  <a:cubicBezTo>
                    <a:pt x="2" y="7"/>
                    <a:pt x="3" y="14"/>
                    <a:pt x="7" y="20"/>
                  </a:cubicBezTo>
                  <a:cubicBezTo>
                    <a:pt x="10" y="25"/>
                    <a:pt x="17" y="28"/>
                    <a:pt x="20" y="34"/>
                  </a:cubicBezTo>
                  <a:cubicBezTo>
                    <a:pt x="45" y="84"/>
                    <a:pt x="16" y="68"/>
                    <a:pt x="54" y="81"/>
                  </a:cubicBezTo>
                  <a:cubicBezTo>
                    <a:pt x="69" y="65"/>
                    <a:pt x="84" y="65"/>
                    <a:pt x="94" y="47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0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Origin of force</a:t>
            </a:r>
            <a:endParaRPr lang="en-US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	On a very small scale, any surface has irregularities. These collide and give rise to a force that resists the motion</a:t>
            </a:r>
            <a:endParaRPr lang="en-US"/>
          </a:p>
        </p:txBody>
      </p:sp>
      <p:sp>
        <p:nvSpPr>
          <p:cNvPr id="87047" name="Freeform 7"/>
          <p:cNvSpPr>
            <a:spLocks/>
          </p:cNvSpPr>
          <p:nvPr/>
        </p:nvSpPr>
        <p:spPr bwMode="auto">
          <a:xfrm>
            <a:off x="-541338" y="4292600"/>
            <a:ext cx="10223501" cy="3114675"/>
          </a:xfrm>
          <a:custGeom>
            <a:avLst/>
            <a:gdLst/>
            <a:ahLst/>
            <a:cxnLst>
              <a:cxn ang="0">
                <a:pos x="226" y="201"/>
              </a:cxn>
              <a:cxn ang="0">
                <a:pos x="280" y="241"/>
              </a:cxn>
              <a:cxn ang="0">
                <a:pos x="474" y="221"/>
              </a:cxn>
              <a:cxn ang="0">
                <a:pos x="548" y="154"/>
              </a:cxn>
              <a:cxn ang="0">
                <a:pos x="735" y="214"/>
              </a:cxn>
              <a:cxn ang="0">
                <a:pos x="910" y="208"/>
              </a:cxn>
              <a:cxn ang="0">
                <a:pos x="1218" y="228"/>
              </a:cxn>
              <a:cxn ang="0">
                <a:pos x="1492" y="187"/>
              </a:cxn>
              <a:cxn ang="0">
                <a:pos x="1707" y="415"/>
              </a:cxn>
              <a:cxn ang="0">
                <a:pos x="1834" y="241"/>
              </a:cxn>
              <a:cxn ang="0">
                <a:pos x="1981" y="114"/>
              </a:cxn>
              <a:cxn ang="0">
                <a:pos x="2330" y="576"/>
              </a:cxn>
              <a:cxn ang="0">
                <a:pos x="2423" y="254"/>
              </a:cxn>
              <a:cxn ang="0">
                <a:pos x="2631" y="248"/>
              </a:cxn>
              <a:cxn ang="0">
                <a:pos x="2772" y="174"/>
              </a:cxn>
              <a:cxn ang="0">
                <a:pos x="2966" y="281"/>
              </a:cxn>
              <a:cxn ang="0">
                <a:pos x="3153" y="368"/>
              </a:cxn>
              <a:cxn ang="0">
                <a:pos x="3247" y="469"/>
              </a:cxn>
              <a:cxn ang="0">
                <a:pos x="3374" y="549"/>
              </a:cxn>
              <a:cxn ang="0">
                <a:pos x="3435" y="489"/>
              </a:cxn>
              <a:cxn ang="0">
                <a:pos x="3575" y="241"/>
              </a:cxn>
              <a:cxn ang="0">
                <a:pos x="3609" y="134"/>
              </a:cxn>
              <a:cxn ang="0">
                <a:pos x="3689" y="174"/>
              </a:cxn>
              <a:cxn ang="0">
                <a:pos x="3843" y="100"/>
              </a:cxn>
              <a:cxn ang="0">
                <a:pos x="4058" y="181"/>
              </a:cxn>
              <a:cxn ang="0">
                <a:pos x="4158" y="268"/>
              </a:cxn>
              <a:cxn ang="0">
                <a:pos x="4339" y="94"/>
              </a:cxn>
              <a:cxn ang="0">
                <a:pos x="4781" y="308"/>
              </a:cxn>
              <a:cxn ang="0">
                <a:pos x="4861" y="167"/>
              </a:cxn>
              <a:cxn ang="0">
                <a:pos x="5049" y="100"/>
              </a:cxn>
              <a:cxn ang="0">
                <a:pos x="5263" y="20"/>
              </a:cxn>
              <a:cxn ang="0">
                <a:pos x="5491" y="87"/>
              </a:cxn>
              <a:cxn ang="0">
                <a:pos x="5645" y="67"/>
              </a:cxn>
              <a:cxn ang="0">
                <a:pos x="5946" y="74"/>
              </a:cxn>
              <a:cxn ang="0">
                <a:pos x="6067" y="47"/>
              </a:cxn>
              <a:cxn ang="0">
                <a:pos x="6201" y="74"/>
              </a:cxn>
              <a:cxn ang="0">
                <a:pos x="6301" y="288"/>
              </a:cxn>
              <a:cxn ang="0">
                <a:pos x="6435" y="697"/>
              </a:cxn>
              <a:cxn ang="0">
                <a:pos x="6348" y="1199"/>
              </a:cxn>
              <a:cxn ang="0">
                <a:pos x="6254" y="1694"/>
              </a:cxn>
              <a:cxn ang="0">
                <a:pos x="5792" y="1849"/>
              </a:cxn>
              <a:cxn ang="0">
                <a:pos x="2618" y="1875"/>
              </a:cxn>
              <a:cxn ang="0">
                <a:pos x="186" y="1694"/>
              </a:cxn>
              <a:cxn ang="0">
                <a:pos x="99" y="1152"/>
              </a:cxn>
            </a:cxnLst>
            <a:rect l="0" t="0" r="r" b="b"/>
            <a:pathLst>
              <a:path w="6440" h="1962">
                <a:moveTo>
                  <a:pt x="166" y="268"/>
                </a:moveTo>
                <a:cubicBezTo>
                  <a:pt x="173" y="259"/>
                  <a:pt x="179" y="249"/>
                  <a:pt x="186" y="241"/>
                </a:cubicBezTo>
                <a:cubicBezTo>
                  <a:pt x="199" y="227"/>
                  <a:pt x="226" y="201"/>
                  <a:pt x="226" y="201"/>
                </a:cubicBezTo>
                <a:cubicBezTo>
                  <a:pt x="233" y="210"/>
                  <a:pt x="240" y="219"/>
                  <a:pt x="247" y="228"/>
                </a:cubicBezTo>
                <a:cubicBezTo>
                  <a:pt x="252" y="234"/>
                  <a:pt x="253" y="245"/>
                  <a:pt x="260" y="248"/>
                </a:cubicBezTo>
                <a:cubicBezTo>
                  <a:pt x="267" y="251"/>
                  <a:pt x="274" y="244"/>
                  <a:pt x="280" y="241"/>
                </a:cubicBezTo>
                <a:cubicBezTo>
                  <a:pt x="308" y="229"/>
                  <a:pt x="333" y="214"/>
                  <a:pt x="360" y="201"/>
                </a:cubicBezTo>
                <a:cubicBezTo>
                  <a:pt x="373" y="195"/>
                  <a:pt x="401" y="187"/>
                  <a:pt x="401" y="187"/>
                </a:cubicBezTo>
                <a:cubicBezTo>
                  <a:pt x="426" y="239"/>
                  <a:pt x="418" y="240"/>
                  <a:pt x="474" y="221"/>
                </a:cubicBezTo>
                <a:cubicBezTo>
                  <a:pt x="492" y="204"/>
                  <a:pt x="503" y="185"/>
                  <a:pt x="521" y="167"/>
                </a:cubicBezTo>
                <a:cubicBezTo>
                  <a:pt x="523" y="160"/>
                  <a:pt x="522" y="150"/>
                  <a:pt x="528" y="147"/>
                </a:cubicBezTo>
                <a:cubicBezTo>
                  <a:pt x="534" y="144"/>
                  <a:pt x="541" y="153"/>
                  <a:pt x="548" y="154"/>
                </a:cubicBezTo>
                <a:cubicBezTo>
                  <a:pt x="577" y="158"/>
                  <a:pt x="606" y="159"/>
                  <a:pt x="635" y="161"/>
                </a:cubicBezTo>
                <a:cubicBezTo>
                  <a:pt x="648" y="165"/>
                  <a:pt x="663" y="167"/>
                  <a:pt x="675" y="174"/>
                </a:cubicBezTo>
                <a:cubicBezTo>
                  <a:pt x="699" y="187"/>
                  <a:pt x="707" y="205"/>
                  <a:pt x="735" y="214"/>
                </a:cubicBezTo>
                <a:cubicBezTo>
                  <a:pt x="754" y="233"/>
                  <a:pt x="770" y="234"/>
                  <a:pt x="796" y="241"/>
                </a:cubicBezTo>
                <a:cubicBezTo>
                  <a:pt x="823" y="238"/>
                  <a:pt x="853" y="242"/>
                  <a:pt x="876" y="228"/>
                </a:cubicBezTo>
                <a:cubicBezTo>
                  <a:pt x="922" y="201"/>
                  <a:pt x="855" y="224"/>
                  <a:pt x="910" y="208"/>
                </a:cubicBezTo>
                <a:cubicBezTo>
                  <a:pt x="965" y="263"/>
                  <a:pt x="1044" y="276"/>
                  <a:pt x="1117" y="295"/>
                </a:cubicBezTo>
                <a:cubicBezTo>
                  <a:pt x="1148" y="287"/>
                  <a:pt x="1156" y="288"/>
                  <a:pt x="1184" y="261"/>
                </a:cubicBezTo>
                <a:cubicBezTo>
                  <a:pt x="1195" y="250"/>
                  <a:pt x="1218" y="228"/>
                  <a:pt x="1218" y="228"/>
                </a:cubicBezTo>
                <a:cubicBezTo>
                  <a:pt x="1248" y="166"/>
                  <a:pt x="1299" y="133"/>
                  <a:pt x="1345" y="87"/>
                </a:cubicBezTo>
                <a:cubicBezTo>
                  <a:pt x="1352" y="143"/>
                  <a:pt x="1350" y="170"/>
                  <a:pt x="1405" y="187"/>
                </a:cubicBezTo>
                <a:cubicBezTo>
                  <a:pt x="1407" y="187"/>
                  <a:pt x="1476" y="174"/>
                  <a:pt x="1492" y="187"/>
                </a:cubicBezTo>
                <a:cubicBezTo>
                  <a:pt x="1498" y="192"/>
                  <a:pt x="1494" y="202"/>
                  <a:pt x="1499" y="208"/>
                </a:cubicBezTo>
                <a:cubicBezTo>
                  <a:pt x="1504" y="214"/>
                  <a:pt x="1512" y="217"/>
                  <a:pt x="1519" y="221"/>
                </a:cubicBezTo>
                <a:cubicBezTo>
                  <a:pt x="1567" y="288"/>
                  <a:pt x="1625" y="390"/>
                  <a:pt x="1707" y="415"/>
                </a:cubicBezTo>
                <a:cubicBezTo>
                  <a:pt x="1742" y="368"/>
                  <a:pt x="1751" y="341"/>
                  <a:pt x="1780" y="295"/>
                </a:cubicBezTo>
                <a:cubicBezTo>
                  <a:pt x="1795" y="272"/>
                  <a:pt x="1795" y="253"/>
                  <a:pt x="1814" y="234"/>
                </a:cubicBezTo>
                <a:cubicBezTo>
                  <a:pt x="1821" y="236"/>
                  <a:pt x="1830" y="235"/>
                  <a:pt x="1834" y="241"/>
                </a:cubicBezTo>
                <a:cubicBezTo>
                  <a:pt x="1840" y="248"/>
                  <a:pt x="1832" y="266"/>
                  <a:pt x="1841" y="268"/>
                </a:cubicBezTo>
                <a:cubicBezTo>
                  <a:pt x="1854" y="271"/>
                  <a:pt x="1893" y="215"/>
                  <a:pt x="1894" y="214"/>
                </a:cubicBezTo>
                <a:cubicBezTo>
                  <a:pt x="1924" y="180"/>
                  <a:pt x="1954" y="151"/>
                  <a:pt x="1981" y="114"/>
                </a:cubicBezTo>
                <a:cubicBezTo>
                  <a:pt x="1990" y="180"/>
                  <a:pt x="1998" y="267"/>
                  <a:pt x="2075" y="281"/>
                </a:cubicBezTo>
                <a:cubicBezTo>
                  <a:pt x="2113" y="419"/>
                  <a:pt x="2172" y="562"/>
                  <a:pt x="2296" y="643"/>
                </a:cubicBezTo>
                <a:cubicBezTo>
                  <a:pt x="2327" y="623"/>
                  <a:pt x="2319" y="609"/>
                  <a:pt x="2330" y="576"/>
                </a:cubicBezTo>
                <a:cubicBezTo>
                  <a:pt x="2320" y="471"/>
                  <a:pt x="2315" y="468"/>
                  <a:pt x="2323" y="342"/>
                </a:cubicBezTo>
                <a:cubicBezTo>
                  <a:pt x="2327" y="284"/>
                  <a:pt x="2315" y="263"/>
                  <a:pt x="2363" y="248"/>
                </a:cubicBezTo>
                <a:cubicBezTo>
                  <a:pt x="2385" y="282"/>
                  <a:pt x="2389" y="266"/>
                  <a:pt x="2423" y="254"/>
                </a:cubicBezTo>
                <a:cubicBezTo>
                  <a:pt x="2445" y="262"/>
                  <a:pt x="2455" y="274"/>
                  <a:pt x="2477" y="281"/>
                </a:cubicBezTo>
                <a:cubicBezTo>
                  <a:pt x="2498" y="303"/>
                  <a:pt x="2513" y="319"/>
                  <a:pt x="2544" y="308"/>
                </a:cubicBezTo>
                <a:cubicBezTo>
                  <a:pt x="2569" y="283"/>
                  <a:pt x="2598" y="258"/>
                  <a:pt x="2631" y="248"/>
                </a:cubicBezTo>
                <a:cubicBezTo>
                  <a:pt x="2663" y="213"/>
                  <a:pt x="2682" y="166"/>
                  <a:pt x="2711" y="127"/>
                </a:cubicBezTo>
                <a:cubicBezTo>
                  <a:pt x="2750" y="166"/>
                  <a:pt x="2740" y="146"/>
                  <a:pt x="2751" y="181"/>
                </a:cubicBezTo>
                <a:cubicBezTo>
                  <a:pt x="2758" y="179"/>
                  <a:pt x="2768" y="168"/>
                  <a:pt x="2772" y="174"/>
                </a:cubicBezTo>
                <a:cubicBezTo>
                  <a:pt x="2788" y="199"/>
                  <a:pt x="2783" y="232"/>
                  <a:pt x="2792" y="261"/>
                </a:cubicBezTo>
                <a:cubicBezTo>
                  <a:pt x="2806" y="308"/>
                  <a:pt x="2831" y="362"/>
                  <a:pt x="2859" y="402"/>
                </a:cubicBezTo>
                <a:cubicBezTo>
                  <a:pt x="2900" y="373"/>
                  <a:pt x="2936" y="322"/>
                  <a:pt x="2966" y="281"/>
                </a:cubicBezTo>
                <a:cubicBezTo>
                  <a:pt x="2984" y="342"/>
                  <a:pt x="3020" y="246"/>
                  <a:pt x="3039" y="234"/>
                </a:cubicBezTo>
                <a:cubicBezTo>
                  <a:pt x="3047" y="229"/>
                  <a:pt x="3057" y="230"/>
                  <a:pt x="3066" y="228"/>
                </a:cubicBezTo>
                <a:cubicBezTo>
                  <a:pt x="3093" y="276"/>
                  <a:pt x="3119" y="325"/>
                  <a:pt x="3153" y="368"/>
                </a:cubicBezTo>
                <a:cubicBezTo>
                  <a:pt x="3160" y="361"/>
                  <a:pt x="3164" y="345"/>
                  <a:pt x="3173" y="348"/>
                </a:cubicBezTo>
                <a:cubicBezTo>
                  <a:pt x="3187" y="352"/>
                  <a:pt x="3191" y="370"/>
                  <a:pt x="3200" y="382"/>
                </a:cubicBezTo>
                <a:cubicBezTo>
                  <a:pt x="3220" y="409"/>
                  <a:pt x="3229" y="443"/>
                  <a:pt x="3247" y="469"/>
                </a:cubicBezTo>
                <a:cubicBezTo>
                  <a:pt x="3258" y="484"/>
                  <a:pt x="3276" y="494"/>
                  <a:pt x="3287" y="509"/>
                </a:cubicBezTo>
                <a:cubicBezTo>
                  <a:pt x="3292" y="516"/>
                  <a:pt x="3294" y="524"/>
                  <a:pt x="3301" y="529"/>
                </a:cubicBezTo>
                <a:cubicBezTo>
                  <a:pt x="3319" y="541"/>
                  <a:pt x="3353" y="542"/>
                  <a:pt x="3374" y="549"/>
                </a:cubicBezTo>
                <a:cubicBezTo>
                  <a:pt x="3381" y="556"/>
                  <a:pt x="3385" y="569"/>
                  <a:pt x="3394" y="569"/>
                </a:cubicBezTo>
                <a:cubicBezTo>
                  <a:pt x="3402" y="569"/>
                  <a:pt x="3404" y="556"/>
                  <a:pt x="3408" y="549"/>
                </a:cubicBezTo>
                <a:cubicBezTo>
                  <a:pt x="3419" y="528"/>
                  <a:pt x="3421" y="510"/>
                  <a:pt x="3435" y="489"/>
                </a:cubicBezTo>
                <a:cubicBezTo>
                  <a:pt x="3449" y="428"/>
                  <a:pt x="3504" y="385"/>
                  <a:pt x="3528" y="328"/>
                </a:cubicBezTo>
                <a:cubicBezTo>
                  <a:pt x="3533" y="317"/>
                  <a:pt x="3536" y="306"/>
                  <a:pt x="3542" y="295"/>
                </a:cubicBezTo>
                <a:cubicBezTo>
                  <a:pt x="3552" y="276"/>
                  <a:pt x="3575" y="241"/>
                  <a:pt x="3575" y="241"/>
                </a:cubicBezTo>
                <a:cubicBezTo>
                  <a:pt x="3577" y="201"/>
                  <a:pt x="3578" y="161"/>
                  <a:pt x="3582" y="121"/>
                </a:cubicBezTo>
                <a:cubicBezTo>
                  <a:pt x="3583" y="114"/>
                  <a:pt x="3582" y="97"/>
                  <a:pt x="3589" y="100"/>
                </a:cubicBezTo>
                <a:cubicBezTo>
                  <a:pt x="3601" y="106"/>
                  <a:pt x="3601" y="124"/>
                  <a:pt x="3609" y="134"/>
                </a:cubicBezTo>
                <a:cubicBezTo>
                  <a:pt x="3621" y="149"/>
                  <a:pt x="3636" y="161"/>
                  <a:pt x="3649" y="174"/>
                </a:cubicBezTo>
                <a:cubicBezTo>
                  <a:pt x="3656" y="181"/>
                  <a:pt x="3669" y="194"/>
                  <a:pt x="3669" y="194"/>
                </a:cubicBezTo>
                <a:cubicBezTo>
                  <a:pt x="3676" y="187"/>
                  <a:pt x="3684" y="182"/>
                  <a:pt x="3689" y="174"/>
                </a:cubicBezTo>
                <a:cubicBezTo>
                  <a:pt x="3695" y="164"/>
                  <a:pt x="3694" y="134"/>
                  <a:pt x="3709" y="127"/>
                </a:cubicBezTo>
                <a:cubicBezTo>
                  <a:pt x="3728" y="119"/>
                  <a:pt x="3770" y="114"/>
                  <a:pt x="3770" y="114"/>
                </a:cubicBezTo>
                <a:cubicBezTo>
                  <a:pt x="3792" y="90"/>
                  <a:pt x="3813" y="93"/>
                  <a:pt x="3843" y="100"/>
                </a:cubicBezTo>
                <a:cubicBezTo>
                  <a:pt x="3901" y="83"/>
                  <a:pt x="3819" y="111"/>
                  <a:pt x="3883" y="74"/>
                </a:cubicBezTo>
                <a:cubicBezTo>
                  <a:pt x="3904" y="62"/>
                  <a:pt x="3928" y="61"/>
                  <a:pt x="3950" y="47"/>
                </a:cubicBezTo>
                <a:cubicBezTo>
                  <a:pt x="3990" y="87"/>
                  <a:pt x="4016" y="141"/>
                  <a:pt x="4058" y="181"/>
                </a:cubicBezTo>
                <a:cubicBezTo>
                  <a:pt x="4072" y="176"/>
                  <a:pt x="4089" y="166"/>
                  <a:pt x="4104" y="181"/>
                </a:cubicBezTo>
                <a:cubicBezTo>
                  <a:pt x="4112" y="189"/>
                  <a:pt x="4113" y="203"/>
                  <a:pt x="4118" y="214"/>
                </a:cubicBezTo>
                <a:cubicBezTo>
                  <a:pt x="4172" y="320"/>
                  <a:pt x="4108" y="193"/>
                  <a:pt x="4158" y="268"/>
                </a:cubicBezTo>
                <a:cubicBezTo>
                  <a:pt x="4166" y="280"/>
                  <a:pt x="4170" y="296"/>
                  <a:pt x="4178" y="308"/>
                </a:cubicBezTo>
                <a:cubicBezTo>
                  <a:pt x="4192" y="329"/>
                  <a:pt x="4238" y="355"/>
                  <a:pt x="4238" y="355"/>
                </a:cubicBezTo>
                <a:cubicBezTo>
                  <a:pt x="4307" y="286"/>
                  <a:pt x="4220" y="120"/>
                  <a:pt x="4339" y="94"/>
                </a:cubicBezTo>
                <a:cubicBezTo>
                  <a:pt x="4392" y="106"/>
                  <a:pt x="4344" y="104"/>
                  <a:pt x="4379" y="74"/>
                </a:cubicBezTo>
                <a:cubicBezTo>
                  <a:pt x="4388" y="66"/>
                  <a:pt x="4419" y="58"/>
                  <a:pt x="4433" y="54"/>
                </a:cubicBezTo>
                <a:cubicBezTo>
                  <a:pt x="4536" y="157"/>
                  <a:pt x="4642" y="255"/>
                  <a:pt x="4781" y="308"/>
                </a:cubicBezTo>
                <a:cubicBezTo>
                  <a:pt x="4790" y="304"/>
                  <a:pt x="4803" y="304"/>
                  <a:pt x="4808" y="295"/>
                </a:cubicBezTo>
                <a:cubicBezTo>
                  <a:pt x="4815" y="283"/>
                  <a:pt x="4811" y="267"/>
                  <a:pt x="4814" y="254"/>
                </a:cubicBezTo>
                <a:cubicBezTo>
                  <a:pt x="4821" y="224"/>
                  <a:pt x="4835" y="188"/>
                  <a:pt x="4861" y="167"/>
                </a:cubicBezTo>
                <a:cubicBezTo>
                  <a:pt x="4878" y="153"/>
                  <a:pt x="4902" y="154"/>
                  <a:pt x="4922" y="147"/>
                </a:cubicBezTo>
                <a:cubicBezTo>
                  <a:pt x="4939" y="141"/>
                  <a:pt x="4952" y="128"/>
                  <a:pt x="4968" y="121"/>
                </a:cubicBezTo>
                <a:cubicBezTo>
                  <a:pt x="4993" y="110"/>
                  <a:pt x="5022" y="107"/>
                  <a:pt x="5049" y="100"/>
                </a:cubicBezTo>
                <a:cubicBezTo>
                  <a:pt x="5066" y="154"/>
                  <a:pt x="5088" y="195"/>
                  <a:pt x="5122" y="241"/>
                </a:cubicBezTo>
                <a:cubicBezTo>
                  <a:pt x="5163" y="221"/>
                  <a:pt x="5157" y="208"/>
                  <a:pt x="5169" y="167"/>
                </a:cubicBezTo>
                <a:cubicBezTo>
                  <a:pt x="5186" y="111"/>
                  <a:pt x="5213" y="52"/>
                  <a:pt x="5263" y="20"/>
                </a:cubicBezTo>
                <a:cubicBezTo>
                  <a:pt x="5355" y="64"/>
                  <a:pt x="5229" y="0"/>
                  <a:pt x="5310" y="54"/>
                </a:cubicBezTo>
                <a:cubicBezTo>
                  <a:pt x="5380" y="101"/>
                  <a:pt x="5373" y="95"/>
                  <a:pt x="5437" y="114"/>
                </a:cubicBezTo>
                <a:cubicBezTo>
                  <a:pt x="5456" y="106"/>
                  <a:pt x="5471" y="92"/>
                  <a:pt x="5491" y="87"/>
                </a:cubicBezTo>
                <a:cubicBezTo>
                  <a:pt x="5519" y="80"/>
                  <a:pt x="5549" y="79"/>
                  <a:pt x="5578" y="74"/>
                </a:cubicBezTo>
                <a:cubicBezTo>
                  <a:pt x="5587" y="72"/>
                  <a:pt x="5596" y="69"/>
                  <a:pt x="5605" y="67"/>
                </a:cubicBezTo>
                <a:cubicBezTo>
                  <a:pt x="5652" y="37"/>
                  <a:pt x="5598" y="63"/>
                  <a:pt x="5645" y="67"/>
                </a:cubicBezTo>
                <a:cubicBezTo>
                  <a:pt x="5661" y="68"/>
                  <a:pt x="5676" y="62"/>
                  <a:pt x="5692" y="60"/>
                </a:cubicBezTo>
                <a:cubicBezTo>
                  <a:pt x="5717" y="52"/>
                  <a:pt x="5741" y="43"/>
                  <a:pt x="5765" y="33"/>
                </a:cubicBezTo>
                <a:cubicBezTo>
                  <a:pt x="5866" y="49"/>
                  <a:pt x="5876" y="49"/>
                  <a:pt x="5946" y="74"/>
                </a:cubicBezTo>
                <a:cubicBezTo>
                  <a:pt x="5987" y="45"/>
                  <a:pt x="5970" y="46"/>
                  <a:pt x="6033" y="54"/>
                </a:cubicBezTo>
                <a:cubicBezTo>
                  <a:pt x="6040" y="56"/>
                  <a:pt x="6046" y="61"/>
                  <a:pt x="6053" y="60"/>
                </a:cubicBezTo>
                <a:cubicBezTo>
                  <a:pt x="6059" y="59"/>
                  <a:pt x="6062" y="50"/>
                  <a:pt x="6067" y="47"/>
                </a:cubicBezTo>
                <a:cubicBezTo>
                  <a:pt x="6073" y="43"/>
                  <a:pt x="6081" y="43"/>
                  <a:pt x="6087" y="40"/>
                </a:cubicBezTo>
                <a:cubicBezTo>
                  <a:pt x="6094" y="36"/>
                  <a:pt x="6100" y="31"/>
                  <a:pt x="6107" y="27"/>
                </a:cubicBezTo>
                <a:lnTo>
                  <a:pt x="6201" y="74"/>
                </a:lnTo>
                <a:cubicBezTo>
                  <a:pt x="6201" y="74"/>
                  <a:pt x="6201" y="74"/>
                  <a:pt x="6201" y="74"/>
                </a:cubicBezTo>
                <a:cubicBezTo>
                  <a:pt x="6252" y="91"/>
                  <a:pt x="6228" y="82"/>
                  <a:pt x="6274" y="100"/>
                </a:cubicBezTo>
                <a:cubicBezTo>
                  <a:pt x="6309" y="135"/>
                  <a:pt x="6296" y="243"/>
                  <a:pt x="6301" y="288"/>
                </a:cubicBezTo>
                <a:cubicBezTo>
                  <a:pt x="6307" y="345"/>
                  <a:pt x="6334" y="403"/>
                  <a:pt x="6355" y="455"/>
                </a:cubicBezTo>
                <a:cubicBezTo>
                  <a:pt x="6375" y="505"/>
                  <a:pt x="6387" y="554"/>
                  <a:pt x="6408" y="603"/>
                </a:cubicBezTo>
                <a:cubicBezTo>
                  <a:pt x="6414" y="639"/>
                  <a:pt x="6428" y="661"/>
                  <a:pt x="6435" y="697"/>
                </a:cubicBezTo>
                <a:cubicBezTo>
                  <a:pt x="6432" y="793"/>
                  <a:pt x="6440" y="891"/>
                  <a:pt x="6422" y="985"/>
                </a:cubicBezTo>
                <a:cubicBezTo>
                  <a:pt x="6414" y="1030"/>
                  <a:pt x="6387" y="1074"/>
                  <a:pt x="6375" y="1118"/>
                </a:cubicBezTo>
                <a:cubicBezTo>
                  <a:pt x="6353" y="1197"/>
                  <a:pt x="6377" y="1158"/>
                  <a:pt x="6348" y="1199"/>
                </a:cubicBezTo>
                <a:cubicBezTo>
                  <a:pt x="6346" y="1318"/>
                  <a:pt x="6383" y="1504"/>
                  <a:pt x="6301" y="1621"/>
                </a:cubicBezTo>
                <a:cubicBezTo>
                  <a:pt x="6296" y="1637"/>
                  <a:pt x="6296" y="1654"/>
                  <a:pt x="6288" y="1668"/>
                </a:cubicBezTo>
                <a:cubicBezTo>
                  <a:pt x="6283" y="1678"/>
                  <a:pt x="6261" y="1688"/>
                  <a:pt x="6254" y="1694"/>
                </a:cubicBezTo>
                <a:cubicBezTo>
                  <a:pt x="6188" y="1750"/>
                  <a:pt x="6132" y="1770"/>
                  <a:pt x="6047" y="1788"/>
                </a:cubicBezTo>
                <a:cubicBezTo>
                  <a:pt x="5991" y="1800"/>
                  <a:pt x="5935" y="1818"/>
                  <a:pt x="5879" y="1828"/>
                </a:cubicBezTo>
                <a:cubicBezTo>
                  <a:pt x="5823" y="1857"/>
                  <a:pt x="5885" y="1829"/>
                  <a:pt x="5792" y="1849"/>
                </a:cubicBezTo>
                <a:cubicBezTo>
                  <a:pt x="5613" y="1888"/>
                  <a:pt x="5429" y="1918"/>
                  <a:pt x="5250" y="1962"/>
                </a:cubicBezTo>
                <a:cubicBezTo>
                  <a:pt x="4794" y="1958"/>
                  <a:pt x="4345" y="1934"/>
                  <a:pt x="3890" y="1922"/>
                </a:cubicBezTo>
                <a:cubicBezTo>
                  <a:pt x="3466" y="1899"/>
                  <a:pt x="3042" y="1894"/>
                  <a:pt x="2618" y="1875"/>
                </a:cubicBezTo>
                <a:cubicBezTo>
                  <a:pt x="1962" y="1816"/>
                  <a:pt x="1260" y="1852"/>
                  <a:pt x="608" y="1849"/>
                </a:cubicBezTo>
                <a:cubicBezTo>
                  <a:pt x="539" y="1843"/>
                  <a:pt x="475" y="1835"/>
                  <a:pt x="407" y="1822"/>
                </a:cubicBezTo>
                <a:cubicBezTo>
                  <a:pt x="323" y="1786"/>
                  <a:pt x="244" y="1772"/>
                  <a:pt x="186" y="1694"/>
                </a:cubicBezTo>
                <a:cubicBezTo>
                  <a:pt x="178" y="1669"/>
                  <a:pt x="171" y="1647"/>
                  <a:pt x="153" y="1627"/>
                </a:cubicBezTo>
                <a:cubicBezTo>
                  <a:pt x="130" y="1571"/>
                  <a:pt x="104" y="1520"/>
                  <a:pt x="92" y="1460"/>
                </a:cubicBezTo>
                <a:cubicBezTo>
                  <a:pt x="94" y="1357"/>
                  <a:pt x="98" y="1255"/>
                  <a:pt x="99" y="1152"/>
                </a:cubicBezTo>
                <a:cubicBezTo>
                  <a:pt x="103" y="875"/>
                  <a:pt x="0" y="557"/>
                  <a:pt x="146" y="321"/>
                </a:cubicBezTo>
                <a:cubicBezTo>
                  <a:pt x="151" y="303"/>
                  <a:pt x="153" y="281"/>
                  <a:pt x="166" y="26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 flipH="1">
            <a:off x="2987675" y="3500438"/>
            <a:ext cx="172878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2627313" y="5805488"/>
            <a:ext cx="172878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 flipH="1">
            <a:off x="4356100" y="3933825"/>
            <a:ext cx="431800" cy="7191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7052" name="Line 12"/>
          <p:cNvSpPr>
            <a:spLocks noChangeShapeType="1"/>
          </p:cNvSpPr>
          <p:nvPr/>
        </p:nvSpPr>
        <p:spPr bwMode="auto">
          <a:xfrm flipH="1">
            <a:off x="6516688" y="3644900"/>
            <a:ext cx="431800" cy="7191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Static friction</a:t>
            </a: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	Imagine pushing a block</a:t>
            </a:r>
            <a:endParaRPr lang="en-US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-180975" y="4868863"/>
            <a:ext cx="9505950" cy="2089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3851275" y="3789363"/>
            <a:ext cx="2305050" cy="10795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2843213" y="4149725"/>
            <a:ext cx="10080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Static friction</a:t>
            </a: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	If the block doesn’t move, the friction must be equal but opposite to the pushing force.</a:t>
            </a:r>
            <a:endParaRPr lang="en-US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-180975" y="4868863"/>
            <a:ext cx="9505950" cy="2089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3851275" y="3789363"/>
            <a:ext cx="2305050" cy="10795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2843213" y="4149725"/>
            <a:ext cx="10080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 flipH="1">
            <a:off x="6156325" y="4868863"/>
            <a:ext cx="10080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6588125" y="4365625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Friction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Static friction</a:t>
            </a: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	As you push harder (still not moving), the friction force grows with the pushing force</a:t>
            </a:r>
            <a:endParaRPr lang="en-US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-180975" y="4868863"/>
            <a:ext cx="9505950" cy="2089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851275" y="3789363"/>
            <a:ext cx="2305050" cy="10795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2411413" y="4149725"/>
            <a:ext cx="14398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 flipH="1">
            <a:off x="6156325" y="4868863"/>
            <a:ext cx="143986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6588125" y="4365625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Friction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Static friction</a:t>
            </a: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	until……..</a:t>
            </a:r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-180975" y="4868863"/>
            <a:ext cx="9505950" cy="2089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3851275" y="3789363"/>
            <a:ext cx="2305050" cy="10795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1835150" y="4149725"/>
            <a:ext cx="2016125" cy="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6588125" y="4365625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Friction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H="1">
            <a:off x="6156325" y="4868863"/>
            <a:ext cx="2016125" cy="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Static friction</a:t>
            </a: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	until </a:t>
            </a:r>
            <a:r>
              <a:rPr lang="en-GB">
                <a:solidFill>
                  <a:srgbClr val="FF0000"/>
                </a:solidFill>
              </a:rPr>
              <a:t>the block just starts to move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-180975" y="4868863"/>
            <a:ext cx="9505950" cy="2089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851275" y="3789363"/>
            <a:ext cx="2305050" cy="10795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1692275" y="4149725"/>
            <a:ext cx="2159000" cy="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588125" y="4365625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Friction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H="1">
            <a:off x="6156325" y="4868863"/>
            <a:ext cx="2160588" cy="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Static friction</a:t>
            </a:r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	The </a:t>
            </a:r>
            <a:r>
              <a:rPr lang="en-GB" dirty="0" err="1"/>
              <a:t>maxiumum</a:t>
            </a:r>
            <a:r>
              <a:rPr lang="en-GB" dirty="0"/>
              <a:t> friction force at the point just before the block moves is given by the formula F = </a:t>
            </a:r>
            <a:r>
              <a:rPr lang="el-GR" dirty="0">
                <a:solidFill>
                  <a:srgbClr val="FF0000"/>
                </a:solidFill>
                <a:cs typeface="Arial" charset="0"/>
              </a:rPr>
              <a:t>μ</a:t>
            </a:r>
            <a:r>
              <a:rPr lang="en-GB" baseline="-25000" dirty="0" err="1">
                <a:solidFill>
                  <a:srgbClr val="FF0000"/>
                </a:solidFill>
                <a:cs typeface="Arial" charset="0"/>
              </a:rPr>
              <a:t>s</a:t>
            </a:r>
            <a:r>
              <a:rPr lang="en-GB" dirty="0" err="1">
                <a:solidFill>
                  <a:srgbClr val="0000FF"/>
                </a:solidFill>
                <a:cs typeface="Arial" charset="0"/>
              </a:rPr>
              <a:t>N</a:t>
            </a:r>
            <a:endParaRPr lang="el-GR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-180975" y="4868863"/>
            <a:ext cx="9505950" cy="2089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851275" y="3789363"/>
            <a:ext cx="2305050" cy="10795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1692275" y="4149725"/>
            <a:ext cx="2159000" cy="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588125" y="4365625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Friction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flipH="1">
            <a:off x="6156325" y="4868863"/>
            <a:ext cx="2160588" cy="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1331913" y="5300663"/>
            <a:ext cx="74168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>
                <a:solidFill>
                  <a:srgbClr val="FF0000"/>
                </a:solidFill>
                <a:cs typeface="Arial" charset="0"/>
              </a:rPr>
              <a:t>μ</a:t>
            </a:r>
            <a:r>
              <a:rPr lang="en-GB" sz="2800" baseline="-25000">
                <a:solidFill>
                  <a:srgbClr val="FF0000"/>
                </a:solidFill>
                <a:cs typeface="Arial" charset="0"/>
              </a:rPr>
              <a:t>s</a:t>
            </a:r>
            <a:r>
              <a:rPr lang="en-GB" sz="2800">
                <a:cs typeface="Arial" charset="0"/>
              </a:rPr>
              <a:t> is the </a:t>
            </a:r>
            <a:r>
              <a:rPr lang="en-GB" sz="2800">
                <a:solidFill>
                  <a:srgbClr val="FF0000"/>
                </a:solidFill>
                <a:cs typeface="Arial" charset="0"/>
              </a:rPr>
              <a:t>coefficient of static friction</a:t>
            </a:r>
            <a:r>
              <a:rPr lang="en-GB" sz="2800">
                <a:cs typeface="Arial" charset="0"/>
              </a:rPr>
              <a:t> between the two surfaces and </a:t>
            </a:r>
            <a:r>
              <a:rPr lang="en-GB" sz="2800">
                <a:solidFill>
                  <a:srgbClr val="0000FF"/>
                </a:solidFill>
                <a:cs typeface="Arial" charset="0"/>
              </a:rPr>
              <a:t>N</a:t>
            </a:r>
            <a:r>
              <a:rPr lang="en-GB" sz="2800">
                <a:cs typeface="Arial" charset="0"/>
              </a:rPr>
              <a:t> is the </a:t>
            </a:r>
            <a:r>
              <a:rPr lang="en-GB" sz="2800">
                <a:solidFill>
                  <a:srgbClr val="0000FF"/>
                </a:solidFill>
                <a:cs typeface="Arial" charset="0"/>
              </a:rPr>
              <a:t>normal reaction force</a:t>
            </a:r>
            <a:r>
              <a:rPr lang="en-GB" sz="2800">
                <a:cs typeface="Arial" charset="0"/>
              </a:rPr>
              <a:t> between the two objects</a:t>
            </a:r>
            <a:endParaRPr lang="el-GR" sz="2800">
              <a:cs typeface="Arial" charset="0"/>
            </a:endParaRPr>
          </a:p>
        </p:txBody>
      </p:sp>
      <p:cxnSp>
        <p:nvCxnSpPr>
          <p:cNvPr id="3" name="Straight Arrow Connector 2"/>
          <p:cNvCxnSpPr>
            <a:stCxn id="21509" idx="2"/>
          </p:cNvCxnSpPr>
          <p:nvPr/>
        </p:nvCxnSpPr>
        <p:spPr>
          <a:xfrm flipV="1">
            <a:off x="5003800" y="2971800"/>
            <a:ext cx="0" cy="1897063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181599" y="2862590"/>
            <a:ext cx="319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00FF"/>
                </a:solidFill>
              </a:rPr>
              <a:t>N</a:t>
            </a:r>
            <a:endParaRPr lang="en-GB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Static friction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	In general, including the case where the block does not move</a:t>
            </a:r>
          </a:p>
          <a:p>
            <a:pPr algn="ctr">
              <a:buFontTx/>
              <a:buNone/>
            </a:pPr>
            <a:r>
              <a:rPr lang="en-GB"/>
              <a:t> F </a:t>
            </a:r>
            <a:r>
              <a:rPr lang="en-GB">
                <a:cs typeface="Arial" charset="0"/>
              </a:rPr>
              <a:t>≤</a:t>
            </a:r>
            <a:r>
              <a:rPr lang="en-GB"/>
              <a:t> </a:t>
            </a:r>
            <a:r>
              <a:rPr lang="el-GR">
                <a:solidFill>
                  <a:srgbClr val="FF0000"/>
                </a:solidFill>
                <a:cs typeface="Arial" charset="0"/>
              </a:rPr>
              <a:t>μ</a:t>
            </a:r>
            <a:r>
              <a:rPr lang="en-GB" baseline="-25000">
                <a:solidFill>
                  <a:srgbClr val="FF0000"/>
                </a:solidFill>
                <a:cs typeface="Arial" charset="0"/>
              </a:rPr>
              <a:t>s</a:t>
            </a:r>
            <a:r>
              <a:rPr lang="en-GB">
                <a:solidFill>
                  <a:srgbClr val="0000FF"/>
                </a:solidFill>
                <a:cs typeface="Arial" charset="0"/>
              </a:rPr>
              <a:t>N</a:t>
            </a:r>
            <a:endParaRPr lang="el-GR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-180975" y="4868863"/>
            <a:ext cx="9505950" cy="2089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851275" y="3789363"/>
            <a:ext cx="2305050" cy="10795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1692275" y="4149725"/>
            <a:ext cx="2159000" cy="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588125" y="4365625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Friction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H="1">
            <a:off x="6156325" y="4868863"/>
            <a:ext cx="2160588" cy="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331913" y="5300663"/>
            <a:ext cx="74168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>
                <a:solidFill>
                  <a:srgbClr val="FF0000"/>
                </a:solidFill>
                <a:cs typeface="Arial" charset="0"/>
              </a:rPr>
              <a:t>μ</a:t>
            </a:r>
            <a:r>
              <a:rPr lang="en-GB" sz="2800" baseline="-25000">
                <a:solidFill>
                  <a:srgbClr val="FF0000"/>
                </a:solidFill>
                <a:cs typeface="Arial" charset="0"/>
              </a:rPr>
              <a:t>s</a:t>
            </a:r>
            <a:r>
              <a:rPr lang="en-GB" sz="2800">
                <a:cs typeface="Arial" charset="0"/>
              </a:rPr>
              <a:t> is the </a:t>
            </a:r>
            <a:r>
              <a:rPr lang="en-GB" sz="2800">
                <a:solidFill>
                  <a:srgbClr val="FF0000"/>
                </a:solidFill>
                <a:cs typeface="Arial" charset="0"/>
              </a:rPr>
              <a:t>coefficient of static friction</a:t>
            </a:r>
            <a:r>
              <a:rPr lang="en-GB" sz="2800">
                <a:cs typeface="Arial" charset="0"/>
              </a:rPr>
              <a:t> between the two surfaces and </a:t>
            </a:r>
            <a:r>
              <a:rPr lang="en-GB" sz="2800">
                <a:solidFill>
                  <a:srgbClr val="0000FF"/>
                </a:solidFill>
                <a:cs typeface="Arial" charset="0"/>
              </a:rPr>
              <a:t>N</a:t>
            </a:r>
            <a:r>
              <a:rPr lang="en-GB" sz="2800">
                <a:cs typeface="Arial" charset="0"/>
              </a:rPr>
              <a:t> is the </a:t>
            </a:r>
            <a:r>
              <a:rPr lang="en-GB" sz="2800">
                <a:solidFill>
                  <a:srgbClr val="0000FF"/>
                </a:solidFill>
                <a:cs typeface="Arial" charset="0"/>
              </a:rPr>
              <a:t>normal reaction force</a:t>
            </a:r>
            <a:r>
              <a:rPr lang="en-GB" sz="2800">
                <a:cs typeface="Arial" charset="0"/>
              </a:rPr>
              <a:t> between the two objects</a:t>
            </a:r>
            <a:endParaRPr lang="el-GR" sz="28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Dynamic </a:t>
            </a:r>
            <a:r>
              <a:rPr lang="en-GB" dirty="0"/>
              <a:t>friction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	Once the block is moving, the friction force is </a:t>
            </a:r>
            <a:r>
              <a:rPr lang="en-GB" dirty="0">
                <a:solidFill>
                  <a:srgbClr val="FF0000"/>
                </a:solidFill>
              </a:rPr>
              <a:t>less</a:t>
            </a:r>
            <a:r>
              <a:rPr lang="en-GB" dirty="0"/>
              <a:t> and is given by F </a:t>
            </a:r>
            <a:r>
              <a:rPr lang="en-GB" dirty="0">
                <a:cs typeface="Arial" charset="0"/>
              </a:rPr>
              <a:t>=</a:t>
            </a:r>
            <a:r>
              <a:rPr lang="en-GB" dirty="0"/>
              <a:t> </a:t>
            </a:r>
            <a:r>
              <a:rPr lang="el-GR" dirty="0" smtClean="0">
                <a:solidFill>
                  <a:srgbClr val="FF0000"/>
                </a:solidFill>
                <a:cs typeface="Arial" charset="0"/>
              </a:rPr>
              <a:t>μ</a:t>
            </a:r>
            <a:r>
              <a:rPr lang="en-GB" baseline="-25000" dirty="0" err="1" smtClean="0">
                <a:solidFill>
                  <a:srgbClr val="FF0000"/>
                </a:solidFill>
                <a:cs typeface="Arial" charset="0"/>
              </a:rPr>
              <a:t>d</a:t>
            </a:r>
            <a:r>
              <a:rPr lang="en-GB" dirty="0" err="1" smtClean="0">
                <a:solidFill>
                  <a:srgbClr val="0000FF"/>
                </a:solidFill>
                <a:cs typeface="Arial" charset="0"/>
              </a:rPr>
              <a:t>N</a:t>
            </a:r>
            <a:endParaRPr lang="en-US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-180975" y="4868863"/>
            <a:ext cx="9505950" cy="2089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427538" y="3789363"/>
            <a:ext cx="2305050" cy="10795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2268538" y="4149725"/>
            <a:ext cx="2159000" cy="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H="1">
            <a:off x="6732588" y="4868863"/>
            <a:ext cx="1368425" cy="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948488" y="4365625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Friction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042988" y="5373688"/>
            <a:ext cx="748982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/>
              <a:t>If the same force is applied that was used to start the block moving, the block now accelerates.</a:t>
            </a:r>
            <a:endParaRPr lang="en-US" sz="2800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419475" y="2997200"/>
            <a:ext cx="4392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Coefficient of </a:t>
            </a:r>
            <a:r>
              <a:rPr lang="en-GB" u="sng" dirty="0" smtClean="0">
                <a:solidFill>
                  <a:srgbClr val="FF0000"/>
                </a:solidFill>
              </a:rPr>
              <a:t>dynamic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friction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H="1" flipV="1">
            <a:off x="4953000" y="2708274"/>
            <a:ext cx="411163" cy="3603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Remember!</a:t>
            </a:r>
            <a:endParaRPr lang="en-US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dirty="0" smtClean="0"/>
              <a:t>	Forces can be represented by an arrow. The size of the arrow indicates the </a:t>
            </a:r>
            <a:r>
              <a:rPr lang="en-GB" dirty="0" smtClean="0">
                <a:solidFill>
                  <a:srgbClr val="0000FF"/>
                </a:solidFill>
              </a:rPr>
              <a:t>magnitude</a:t>
            </a:r>
            <a:r>
              <a:rPr lang="en-GB" dirty="0" smtClean="0"/>
              <a:t> of the force, and </a:t>
            </a:r>
            <a:r>
              <a:rPr lang="en-GB" dirty="0" smtClean="0">
                <a:solidFill>
                  <a:srgbClr val="0000FF"/>
                </a:solidFill>
              </a:rPr>
              <a:t>direction</a:t>
            </a:r>
            <a:r>
              <a:rPr lang="en-GB" dirty="0" smtClean="0"/>
              <a:t> the direction!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3300"/>
                </a:solidFill>
              </a:rPr>
              <a:t>When answering a question, you must always mention the direction of the force.</a:t>
            </a:r>
            <a:endParaRPr lang="en-US" dirty="0" smtClean="0">
              <a:solidFill>
                <a:srgbClr val="FF3300"/>
              </a:solidFill>
            </a:endParaRP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 flipH="1" flipV="1">
            <a:off x="3924300" y="3500438"/>
            <a:ext cx="2124075" cy="88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H="1" flipV="1">
            <a:off x="2057400" y="4800600"/>
            <a:ext cx="1295400" cy="1676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8156348" y="5681663"/>
            <a:ext cx="3048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7046686" y="362857"/>
            <a:ext cx="1371600" cy="1143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Dynamic </a:t>
            </a:r>
            <a:r>
              <a:rPr lang="en-GB" dirty="0"/>
              <a:t>friction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	Once the block is moving, the friction force is less and is given by F </a:t>
            </a:r>
            <a:r>
              <a:rPr lang="en-GB" dirty="0">
                <a:cs typeface="Arial" charset="0"/>
              </a:rPr>
              <a:t>=</a:t>
            </a:r>
            <a:r>
              <a:rPr lang="en-GB" dirty="0"/>
              <a:t> </a:t>
            </a:r>
            <a:r>
              <a:rPr lang="el-GR" dirty="0" smtClean="0">
                <a:solidFill>
                  <a:srgbClr val="FF0000"/>
                </a:solidFill>
                <a:cs typeface="Arial" charset="0"/>
              </a:rPr>
              <a:t>μ</a:t>
            </a:r>
            <a:r>
              <a:rPr lang="en-GB" baseline="-25000" dirty="0" err="1">
                <a:solidFill>
                  <a:srgbClr val="FF0000"/>
                </a:solidFill>
                <a:cs typeface="Arial" charset="0"/>
              </a:rPr>
              <a:t>d</a:t>
            </a:r>
            <a:r>
              <a:rPr lang="en-GB" dirty="0" err="1" smtClean="0">
                <a:solidFill>
                  <a:srgbClr val="0000FF"/>
                </a:solidFill>
                <a:cs typeface="Arial" charset="0"/>
              </a:rPr>
              <a:t>N</a:t>
            </a:r>
            <a:endParaRPr lang="en-US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-180975" y="4868863"/>
            <a:ext cx="9505950" cy="2089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4787900" y="3789363"/>
            <a:ext cx="2305050" cy="10795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2627313" y="4149725"/>
            <a:ext cx="2159000" cy="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H="1">
            <a:off x="7092950" y="4868863"/>
            <a:ext cx="1368425" cy="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7308850" y="4365625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Friction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042988" y="5373688"/>
            <a:ext cx="748982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/>
              <a:t>If the same force is applied that was used to start the block moving, the block now accelerates.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Dynamic </a:t>
            </a:r>
            <a:r>
              <a:rPr lang="en-GB" dirty="0"/>
              <a:t>friction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	Once the block is moving, the friction force is less and is given by F </a:t>
            </a:r>
            <a:r>
              <a:rPr lang="en-GB" dirty="0">
                <a:cs typeface="Arial" charset="0"/>
              </a:rPr>
              <a:t>=</a:t>
            </a:r>
            <a:r>
              <a:rPr lang="en-GB" dirty="0"/>
              <a:t> </a:t>
            </a:r>
            <a:r>
              <a:rPr lang="el-GR" dirty="0" smtClean="0">
                <a:solidFill>
                  <a:srgbClr val="FF0000"/>
                </a:solidFill>
                <a:cs typeface="Arial" charset="0"/>
              </a:rPr>
              <a:t>μ</a:t>
            </a:r>
            <a:r>
              <a:rPr lang="en-GB" baseline="-25000" dirty="0" err="1">
                <a:solidFill>
                  <a:srgbClr val="FF0000"/>
                </a:solidFill>
                <a:cs typeface="Arial" charset="0"/>
              </a:rPr>
              <a:t>d</a:t>
            </a:r>
            <a:r>
              <a:rPr lang="en-GB" dirty="0" err="1" smtClean="0">
                <a:solidFill>
                  <a:srgbClr val="0000FF"/>
                </a:solidFill>
                <a:cs typeface="Arial" charset="0"/>
              </a:rPr>
              <a:t>N</a:t>
            </a:r>
            <a:endParaRPr lang="en-US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-180975" y="4868863"/>
            <a:ext cx="9505950" cy="2089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5292725" y="3789363"/>
            <a:ext cx="2305050" cy="10795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3132138" y="4149725"/>
            <a:ext cx="2159000" cy="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H="1">
            <a:off x="7596188" y="4868863"/>
            <a:ext cx="1368425" cy="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7885113" y="4365625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Friction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042988" y="5373688"/>
            <a:ext cx="748982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/>
              <a:t>If the same force is applied that was used to start the block moving, the block now accelerates.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</a:t>
            </a:r>
            <a:r>
              <a:rPr lang="en-GB" dirty="0" smtClean="0"/>
              <a:t>ynamic </a:t>
            </a:r>
            <a:r>
              <a:rPr lang="en-GB" dirty="0"/>
              <a:t>friction</a:t>
            </a:r>
            <a:endParaRPr 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	Once the block is moving, the friction force is less and is given by F </a:t>
            </a:r>
            <a:r>
              <a:rPr lang="en-GB" dirty="0">
                <a:cs typeface="Arial" charset="0"/>
              </a:rPr>
              <a:t>=</a:t>
            </a:r>
            <a:r>
              <a:rPr lang="en-GB" dirty="0"/>
              <a:t> </a:t>
            </a:r>
            <a:r>
              <a:rPr lang="el-GR" dirty="0" smtClean="0">
                <a:solidFill>
                  <a:srgbClr val="FF0000"/>
                </a:solidFill>
                <a:cs typeface="Arial" charset="0"/>
              </a:rPr>
              <a:t>μ</a:t>
            </a:r>
            <a:r>
              <a:rPr lang="en-GB" baseline="-25000" dirty="0" err="1">
                <a:solidFill>
                  <a:srgbClr val="FF0000"/>
                </a:solidFill>
                <a:cs typeface="Arial" charset="0"/>
              </a:rPr>
              <a:t>d</a:t>
            </a:r>
            <a:r>
              <a:rPr lang="en-GB" dirty="0" err="1" smtClean="0">
                <a:solidFill>
                  <a:srgbClr val="0000FF"/>
                </a:solidFill>
                <a:cs typeface="Arial" charset="0"/>
              </a:rPr>
              <a:t>N</a:t>
            </a:r>
            <a:endParaRPr lang="en-US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-180975" y="4868863"/>
            <a:ext cx="9505950" cy="2089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6011863" y="3789363"/>
            <a:ext cx="2305050" cy="10795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3851275" y="4149725"/>
            <a:ext cx="2159000" cy="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8332788" y="4868863"/>
            <a:ext cx="1368425" cy="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8351838" y="4221163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Friction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042988" y="5373688"/>
            <a:ext cx="748982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/>
              <a:t>If the same force is applied that was used to start the block moving, the block now accelerates.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Kinetic/dynamic friction</a:t>
            </a: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	Once the block is moving, the friction force is less and is given by F </a:t>
            </a:r>
            <a:r>
              <a:rPr lang="en-GB" dirty="0">
                <a:cs typeface="Arial" charset="0"/>
              </a:rPr>
              <a:t>=</a:t>
            </a:r>
            <a:r>
              <a:rPr lang="en-GB" dirty="0"/>
              <a:t> </a:t>
            </a:r>
            <a:r>
              <a:rPr lang="el-GR" dirty="0" smtClean="0">
                <a:solidFill>
                  <a:srgbClr val="FF0000"/>
                </a:solidFill>
                <a:cs typeface="Arial" charset="0"/>
              </a:rPr>
              <a:t>μ</a:t>
            </a:r>
            <a:r>
              <a:rPr lang="en-GB" baseline="-25000" dirty="0" err="1">
                <a:solidFill>
                  <a:srgbClr val="FF0000"/>
                </a:solidFill>
                <a:cs typeface="Arial" charset="0"/>
              </a:rPr>
              <a:t>d</a:t>
            </a:r>
            <a:r>
              <a:rPr lang="en-GB" dirty="0" err="1" smtClean="0">
                <a:solidFill>
                  <a:srgbClr val="0000FF"/>
                </a:solidFill>
                <a:cs typeface="Arial" charset="0"/>
              </a:rPr>
              <a:t>N</a:t>
            </a:r>
            <a:endParaRPr lang="en-US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-180975" y="4868863"/>
            <a:ext cx="9505950" cy="2089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7991475" y="3789363"/>
            <a:ext cx="2305050" cy="10795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5867400" y="4149725"/>
            <a:ext cx="2159000" cy="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042988" y="5373688"/>
            <a:ext cx="748982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/>
              <a:t>If the same force is applied that was used to start the block moving, the block now accelerates.</a:t>
            </a:r>
            <a:endParaRPr lang="en-US" sz="2800"/>
          </a:p>
        </p:txBody>
      </p:sp>
      <p:sp>
        <p:nvSpPr>
          <p:cNvPr id="26634" name="AutoShape 10"/>
          <p:cNvSpPr>
            <a:spLocks noChangeArrowheads="1"/>
          </p:cNvSpPr>
          <p:nvPr/>
        </p:nvSpPr>
        <p:spPr bwMode="auto">
          <a:xfrm>
            <a:off x="6084888" y="2708275"/>
            <a:ext cx="1943100" cy="576263"/>
          </a:xfrm>
          <a:prstGeom prst="wedgeRoundRectCallout">
            <a:avLst>
              <a:gd name="adj1" fmla="val 54329"/>
              <a:gd name="adj2" fmla="val 12631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GB" sz="2400"/>
              <a:t>Bye!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Kinetic/dynamic friction</a:t>
            </a: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	Once the block is moving, the friction force is less and is given by F </a:t>
            </a:r>
            <a:r>
              <a:rPr lang="en-GB" dirty="0">
                <a:cs typeface="Arial" charset="0"/>
              </a:rPr>
              <a:t>=</a:t>
            </a:r>
            <a:r>
              <a:rPr lang="en-GB" dirty="0"/>
              <a:t> </a:t>
            </a:r>
            <a:r>
              <a:rPr lang="el-GR" dirty="0" smtClean="0">
                <a:solidFill>
                  <a:srgbClr val="FF0000"/>
                </a:solidFill>
                <a:cs typeface="Arial" charset="0"/>
              </a:rPr>
              <a:t>μ</a:t>
            </a:r>
            <a:r>
              <a:rPr lang="en-GB" baseline="-25000" dirty="0" err="1">
                <a:solidFill>
                  <a:srgbClr val="FF0000"/>
                </a:solidFill>
                <a:cs typeface="Arial" charset="0"/>
              </a:rPr>
              <a:t>d</a:t>
            </a:r>
            <a:r>
              <a:rPr lang="en-GB" dirty="0" err="1" smtClean="0">
                <a:solidFill>
                  <a:srgbClr val="0000FF"/>
                </a:solidFill>
                <a:cs typeface="Arial" charset="0"/>
              </a:rPr>
              <a:t>N</a:t>
            </a:r>
            <a:endParaRPr lang="en-US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-180975" y="4868863"/>
            <a:ext cx="9505950" cy="2089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1042988" y="5373688"/>
            <a:ext cx="748982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/>
              <a:t>If the same force is applied that was used to start the block moving, the block now accelerates.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Static and kinetic/dynamic friction</a:t>
            </a:r>
            <a:endParaRPr lang="en-US" sz="400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			</a:t>
            </a:r>
            <a:endParaRPr lang="en-US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203575" y="1916113"/>
            <a:ext cx="20526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4400"/>
              <a:t>F ≤ </a:t>
            </a:r>
            <a:r>
              <a:rPr lang="el-GR" sz="4400">
                <a:solidFill>
                  <a:srgbClr val="FF0000"/>
                </a:solidFill>
              </a:rPr>
              <a:t>μ</a:t>
            </a:r>
            <a:r>
              <a:rPr lang="en-GB" sz="4400" baseline="-25000">
                <a:solidFill>
                  <a:srgbClr val="FF0000"/>
                </a:solidFill>
              </a:rPr>
              <a:t>s</a:t>
            </a:r>
            <a:r>
              <a:rPr lang="en-GB" sz="4400">
                <a:solidFill>
                  <a:srgbClr val="0000FF"/>
                </a:solidFill>
              </a:rPr>
              <a:t>N</a:t>
            </a:r>
            <a:endParaRPr lang="el-GR" sz="4400">
              <a:solidFill>
                <a:srgbClr val="0000FF"/>
              </a:solidFill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203575" y="3284538"/>
            <a:ext cx="185339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4400" dirty="0"/>
              <a:t>F = </a:t>
            </a:r>
            <a:r>
              <a:rPr lang="el-GR" sz="4400" dirty="0" smtClean="0">
                <a:solidFill>
                  <a:srgbClr val="FF0000"/>
                </a:solidFill>
              </a:rPr>
              <a:t>μ</a:t>
            </a:r>
            <a:r>
              <a:rPr lang="en-GB" sz="4400" baseline="-25000" dirty="0" err="1" smtClean="0">
                <a:solidFill>
                  <a:srgbClr val="FF0000"/>
                </a:solidFill>
              </a:rPr>
              <a:t>d</a:t>
            </a:r>
            <a:r>
              <a:rPr lang="en-GB" sz="4400" dirty="0" err="1" smtClean="0">
                <a:solidFill>
                  <a:srgbClr val="0000FF"/>
                </a:solidFill>
              </a:rPr>
              <a:t>N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132138" y="4797425"/>
            <a:ext cx="34559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5400" dirty="0">
                <a:solidFill>
                  <a:srgbClr val="FF0000"/>
                </a:solidFill>
                <a:cs typeface="Arial" charset="0"/>
              </a:rPr>
              <a:t>μ</a:t>
            </a:r>
            <a:r>
              <a:rPr lang="en-GB" sz="5400" baseline="-25000" dirty="0">
                <a:solidFill>
                  <a:srgbClr val="FF0000"/>
                </a:solidFill>
                <a:cs typeface="Arial" charset="0"/>
              </a:rPr>
              <a:t>s</a:t>
            </a:r>
            <a:r>
              <a:rPr lang="en-GB" sz="5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cs typeface="Arial" charset="0"/>
              </a:rPr>
              <a:t>&gt; </a:t>
            </a:r>
            <a:r>
              <a:rPr lang="el-GR" sz="5400" dirty="0" smtClean="0">
                <a:solidFill>
                  <a:srgbClr val="FF0000"/>
                </a:solidFill>
                <a:cs typeface="Arial" charset="0"/>
              </a:rPr>
              <a:t>μ</a:t>
            </a:r>
            <a:r>
              <a:rPr lang="en-GB" sz="5400" baseline="-25000" dirty="0">
                <a:solidFill>
                  <a:srgbClr val="FF0000"/>
                </a:solidFill>
                <a:cs typeface="Arial" charset="0"/>
              </a:rPr>
              <a:t>d</a:t>
            </a:r>
            <a:endParaRPr lang="el-GR" sz="5400" baseline="-25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443663" y="1916113"/>
            <a:ext cx="2232025" cy="28479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If a body touchs another body, there is a </a:t>
            </a:r>
            <a:r>
              <a:rPr lang="en-GB">
                <a:solidFill>
                  <a:srgbClr val="0000FF"/>
                </a:solidFill>
              </a:rPr>
              <a:t>force</a:t>
            </a:r>
            <a:r>
              <a:rPr lang="en-GB"/>
              <a:t> of </a:t>
            </a:r>
            <a:r>
              <a:rPr lang="en-GB">
                <a:solidFill>
                  <a:srgbClr val="0000FF"/>
                </a:solidFill>
              </a:rPr>
              <a:t>reaction</a:t>
            </a:r>
            <a:r>
              <a:rPr lang="en-GB"/>
              <a:t> between the two bodies. This force is perpendicular (</a:t>
            </a:r>
            <a:r>
              <a:rPr lang="en-GB">
                <a:solidFill>
                  <a:srgbClr val="0000FF"/>
                </a:solidFill>
              </a:rPr>
              <a:t>normal</a:t>
            </a:r>
            <a:r>
              <a:rPr lang="en-GB"/>
              <a:t>) to the body exerting the force. </a:t>
            </a:r>
            <a:endParaRPr lang="en-US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 flipH="1" flipV="1">
            <a:off x="5292725" y="2420938"/>
            <a:ext cx="1150938" cy="6477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H="1">
            <a:off x="5292725" y="3284538"/>
            <a:ext cx="1150938" cy="431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Note</a:t>
            </a: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	The coefficient of friction depends ONLY on the nature of the two surfaces in contact.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(</a:t>
            </a:r>
            <a:r>
              <a:rPr lang="en-GB" dirty="0">
                <a:solidFill>
                  <a:srgbClr val="FF0000"/>
                </a:solidFill>
              </a:rPr>
              <a:t>NOT</a:t>
            </a:r>
            <a:r>
              <a:rPr lang="en-GB" dirty="0"/>
              <a:t> on </a:t>
            </a:r>
            <a:r>
              <a:rPr lang="en-GB" dirty="0">
                <a:solidFill>
                  <a:srgbClr val="FF0000"/>
                </a:solidFill>
              </a:rPr>
              <a:t>surface </a:t>
            </a:r>
            <a:r>
              <a:rPr lang="en-GB" dirty="0" smtClean="0">
                <a:solidFill>
                  <a:srgbClr val="FF0000"/>
                </a:solidFill>
              </a:rPr>
              <a:t>area</a:t>
            </a:r>
            <a:r>
              <a:rPr lang="en-GB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7812088" y="6100763"/>
            <a:ext cx="647700" cy="1512887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</a:t>
            </a: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5613" cy="4525963"/>
          </a:xfrm>
        </p:spPr>
        <p:txBody>
          <a:bodyPr/>
          <a:lstStyle/>
          <a:p>
            <a:pPr>
              <a:buFontTx/>
              <a:buNone/>
            </a:pPr>
            <a:r>
              <a:rPr lang="en-GB" sz="2800" dirty="0"/>
              <a:t>	</a:t>
            </a:r>
            <a:r>
              <a:rPr lang="en-GB" sz="2000" dirty="0"/>
              <a:t>A dog of mass 4 kg is sitting on a horizontal cliff top. </a:t>
            </a:r>
            <a:r>
              <a:rPr lang="el-GR" sz="2000" dirty="0">
                <a:cs typeface="Arial" charset="0"/>
              </a:rPr>
              <a:t>μ</a:t>
            </a:r>
            <a:r>
              <a:rPr lang="en-GB" sz="2000" baseline="-25000" dirty="0">
                <a:cs typeface="Arial" charset="0"/>
              </a:rPr>
              <a:t>s</a:t>
            </a:r>
            <a:r>
              <a:rPr lang="en-GB" sz="2000" dirty="0">
                <a:cs typeface="Arial" charset="0"/>
              </a:rPr>
              <a:t> = 0.7 and </a:t>
            </a:r>
            <a:r>
              <a:rPr lang="el-GR" sz="2000" dirty="0" smtClean="0">
                <a:cs typeface="Arial" charset="0"/>
              </a:rPr>
              <a:t>μ</a:t>
            </a:r>
            <a:r>
              <a:rPr lang="en-GB" sz="2000" baseline="-25000" dirty="0" smtClean="0">
                <a:cs typeface="Arial" charset="0"/>
              </a:rPr>
              <a:t>d</a:t>
            </a:r>
            <a:r>
              <a:rPr lang="en-GB" sz="2000" dirty="0" smtClean="0">
                <a:cs typeface="Arial" charset="0"/>
              </a:rPr>
              <a:t> </a:t>
            </a:r>
            <a:r>
              <a:rPr lang="en-GB" sz="2000" dirty="0">
                <a:cs typeface="Arial" charset="0"/>
              </a:rPr>
              <a:t>= 0.3. A horizontal force is provided by a </a:t>
            </a:r>
            <a:r>
              <a:rPr lang="en-GB" sz="2000" dirty="0" smtClean="0">
                <a:cs typeface="Arial" charset="0"/>
              </a:rPr>
              <a:t>Physics </a:t>
            </a:r>
            <a:r>
              <a:rPr lang="en-GB" sz="2000" dirty="0">
                <a:cs typeface="Arial" charset="0"/>
              </a:rPr>
              <a:t>teacher, gradually increasing until the dog starts to move. Find the acceleration of the dog as it start to move.</a:t>
            </a:r>
            <a:endParaRPr lang="el-GR" sz="2000" dirty="0">
              <a:cs typeface="Arial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4437063"/>
            <a:ext cx="3635375" cy="20875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247" name="Picture 7" descr="acid 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35150" y="3789363"/>
            <a:ext cx="862013" cy="647700"/>
          </a:xfrm>
          <a:noFill/>
          <a:ln/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258888" y="2997200"/>
            <a:ext cx="792162" cy="1409700"/>
            <a:chOff x="793" y="1888"/>
            <a:chExt cx="499" cy="888"/>
          </a:xfrm>
        </p:grpSpPr>
        <p:sp>
          <p:nvSpPr>
            <p:cNvPr id="10250" name="AutoShape 10"/>
            <p:cNvSpPr>
              <a:spLocks noChangeArrowheads="1"/>
            </p:cNvSpPr>
            <p:nvPr/>
          </p:nvSpPr>
          <p:spPr bwMode="auto">
            <a:xfrm>
              <a:off x="861" y="1888"/>
              <a:ext cx="272" cy="323"/>
            </a:xfrm>
            <a:prstGeom prst="smileyFace">
              <a:avLst>
                <a:gd name="adj" fmla="val 465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Line 11"/>
            <p:cNvSpPr>
              <a:spLocks noChangeShapeType="1"/>
            </p:cNvSpPr>
            <p:nvPr/>
          </p:nvSpPr>
          <p:spPr bwMode="auto">
            <a:xfrm>
              <a:off x="997" y="2211"/>
              <a:ext cx="0" cy="323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Line 12"/>
            <p:cNvSpPr>
              <a:spLocks noChangeShapeType="1"/>
            </p:cNvSpPr>
            <p:nvPr/>
          </p:nvSpPr>
          <p:spPr bwMode="auto">
            <a:xfrm flipH="1">
              <a:off x="861" y="2534"/>
              <a:ext cx="136" cy="242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Line 13"/>
            <p:cNvSpPr>
              <a:spLocks noChangeShapeType="1"/>
            </p:cNvSpPr>
            <p:nvPr/>
          </p:nvSpPr>
          <p:spPr bwMode="auto">
            <a:xfrm>
              <a:off x="997" y="2534"/>
              <a:ext cx="295" cy="17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4" name="Line 14"/>
            <p:cNvSpPr>
              <a:spLocks noChangeShapeType="1"/>
            </p:cNvSpPr>
            <p:nvPr/>
          </p:nvSpPr>
          <p:spPr bwMode="auto">
            <a:xfrm flipV="1">
              <a:off x="997" y="2211"/>
              <a:ext cx="204" cy="8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Line 15"/>
            <p:cNvSpPr>
              <a:spLocks noChangeShapeType="1"/>
            </p:cNvSpPr>
            <p:nvPr/>
          </p:nvSpPr>
          <p:spPr bwMode="auto">
            <a:xfrm flipH="1" flipV="1">
              <a:off x="793" y="2211"/>
              <a:ext cx="204" cy="8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ChangeArrowheads="1"/>
          </p:cNvSpPr>
          <p:nvPr/>
        </p:nvSpPr>
        <p:spPr bwMode="auto">
          <a:xfrm>
            <a:off x="7812088" y="6100763"/>
            <a:ext cx="647700" cy="1512887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</a:t>
            </a:r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5613" cy="4525963"/>
          </a:xfrm>
        </p:spPr>
        <p:txBody>
          <a:bodyPr/>
          <a:lstStyle/>
          <a:p>
            <a:pPr>
              <a:buFontTx/>
              <a:buNone/>
            </a:pPr>
            <a:r>
              <a:rPr lang="en-GB" sz="2800" dirty="0"/>
              <a:t>	</a:t>
            </a:r>
            <a:r>
              <a:rPr lang="en-GB" sz="2000" dirty="0"/>
              <a:t>A dog of mass 9 kg is sitting on a horizontal cliff top. </a:t>
            </a:r>
            <a:r>
              <a:rPr lang="el-GR" sz="2000" dirty="0">
                <a:cs typeface="Arial" charset="0"/>
              </a:rPr>
              <a:t>μ</a:t>
            </a:r>
            <a:r>
              <a:rPr lang="en-GB" sz="2000" baseline="-25000" dirty="0">
                <a:cs typeface="Arial" charset="0"/>
              </a:rPr>
              <a:t>s</a:t>
            </a:r>
            <a:r>
              <a:rPr lang="en-GB" sz="2000" dirty="0">
                <a:cs typeface="Arial" charset="0"/>
              </a:rPr>
              <a:t> = 0.7 and </a:t>
            </a:r>
            <a:r>
              <a:rPr lang="el-GR" sz="2000" dirty="0" smtClean="0">
                <a:cs typeface="Arial" charset="0"/>
              </a:rPr>
              <a:t>μ</a:t>
            </a:r>
            <a:r>
              <a:rPr lang="en-GB" sz="2000" baseline="-25000" dirty="0" smtClean="0">
                <a:cs typeface="Arial" charset="0"/>
              </a:rPr>
              <a:t>d</a:t>
            </a:r>
            <a:r>
              <a:rPr lang="en-GB" sz="2000" dirty="0" smtClean="0">
                <a:cs typeface="Arial" charset="0"/>
              </a:rPr>
              <a:t> </a:t>
            </a:r>
            <a:r>
              <a:rPr lang="en-GB" sz="2000" dirty="0">
                <a:cs typeface="Arial" charset="0"/>
              </a:rPr>
              <a:t>= 0.3. A horizontal force is provided by a </a:t>
            </a:r>
            <a:r>
              <a:rPr lang="en-GB" sz="2000" dirty="0" smtClean="0">
                <a:cs typeface="Arial" charset="0"/>
              </a:rPr>
              <a:t>Physics </a:t>
            </a:r>
            <a:r>
              <a:rPr lang="en-GB" sz="2000" dirty="0">
                <a:cs typeface="Arial" charset="0"/>
              </a:rPr>
              <a:t>teacher, gradually increasing until the dog starts to move. Find the acceleration of the dog as it start to move.</a:t>
            </a:r>
            <a:endParaRPr lang="el-GR" sz="2000" dirty="0">
              <a:cs typeface="Arial" charset="0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0" y="4437063"/>
            <a:ext cx="3635375" cy="20875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4279" name="Picture 7" descr="acid 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35150" y="3789363"/>
            <a:ext cx="862013" cy="647700"/>
          </a:xfrm>
          <a:noFill/>
          <a:ln/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258888" y="2997200"/>
            <a:ext cx="792162" cy="1409700"/>
            <a:chOff x="793" y="1888"/>
            <a:chExt cx="499" cy="888"/>
          </a:xfrm>
        </p:grpSpPr>
        <p:sp>
          <p:nvSpPr>
            <p:cNvPr id="54281" name="AutoShape 9"/>
            <p:cNvSpPr>
              <a:spLocks noChangeArrowheads="1"/>
            </p:cNvSpPr>
            <p:nvPr/>
          </p:nvSpPr>
          <p:spPr bwMode="auto">
            <a:xfrm>
              <a:off x="861" y="1888"/>
              <a:ext cx="272" cy="323"/>
            </a:xfrm>
            <a:prstGeom prst="smileyFace">
              <a:avLst>
                <a:gd name="adj" fmla="val 465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2" name="Line 10"/>
            <p:cNvSpPr>
              <a:spLocks noChangeShapeType="1"/>
            </p:cNvSpPr>
            <p:nvPr/>
          </p:nvSpPr>
          <p:spPr bwMode="auto">
            <a:xfrm>
              <a:off x="997" y="2211"/>
              <a:ext cx="0" cy="323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3" name="Line 11"/>
            <p:cNvSpPr>
              <a:spLocks noChangeShapeType="1"/>
            </p:cNvSpPr>
            <p:nvPr/>
          </p:nvSpPr>
          <p:spPr bwMode="auto">
            <a:xfrm flipH="1">
              <a:off x="861" y="2534"/>
              <a:ext cx="136" cy="242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4" name="Line 12"/>
            <p:cNvSpPr>
              <a:spLocks noChangeShapeType="1"/>
            </p:cNvSpPr>
            <p:nvPr/>
          </p:nvSpPr>
          <p:spPr bwMode="auto">
            <a:xfrm>
              <a:off x="997" y="2534"/>
              <a:ext cx="295" cy="17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5" name="Line 13"/>
            <p:cNvSpPr>
              <a:spLocks noChangeShapeType="1"/>
            </p:cNvSpPr>
            <p:nvPr/>
          </p:nvSpPr>
          <p:spPr bwMode="auto">
            <a:xfrm flipV="1">
              <a:off x="997" y="2211"/>
              <a:ext cx="204" cy="8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6" name="Line 14"/>
            <p:cNvSpPr>
              <a:spLocks noChangeShapeType="1"/>
            </p:cNvSpPr>
            <p:nvPr/>
          </p:nvSpPr>
          <p:spPr bwMode="auto">
            <a:xfrm flipH="1" flipV="1">
              <a:off x="793" y="2211"/>
              <a:ext cx="204" cy="8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3779838" y="3141663"/>
            <a:ext cx="5256212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0000FF"/>
                </a:solidFill>
              </a:rPr>
              <a:t>Weight of dog = mg = 9 x 10 = 90 N </a:t>
            </a:r>
          </a:p>
          <a:p>
            <a:pPr>
              <a:spcBef>
                <a:spcPct val="50000"/>
              </a:spcBef>
            </a:pPr>
            <a:r>
              <a:rPr lang="en-GB" dirty="0"/>
              <a:t>At the point where the dog just starts moving </a:t>
            </a:r>
          </a:p>
          <a:p>
            <a:pPr>
              <a:spcBef>
                <a:spcPct val="50000"/>
              </a:spcBef>
            </a:pPr>
            <a:r>
              <a:rPr lang="en-GB" dirty="0">
                <a:solidFill>
                  <a:srgbClr val="0000FF"/>
                </a:solidFill>
              </a:rPr>
              <a:t>F = </a:t>
            </a:r>
            <a:r>
              <a:rPr lang="el-GR" dirty="0">
                <a:solidFill>
                  <a:srgbClr val="0000FF"/>
                </a:solidFill>
              </a:rPr>
              <a:t>μ</a:t>
            </a:r>
            <a:r>
              <a:rPr lang="en-GB" baseline="-25000" dirty="0" err="1">
                <a:solidFill>
                  <a:srgbClr val="0000FF"/>
                </a:solidFill>
              </a:rPr>
              <a:t>s</a:t>
            </a:r>
            <a:r>
              <a:rPr lang="en-GB" dirty="0" err="1">
                <a:solidFill>
                  <a:srgbClr val="0000FF"/>
                </a:solidFill>
              </a:rPr>
              <a:t>N</a:t>
            </a:r>
            <a:r>
              <a:rPr lang="en-GB" dirty="0">
                <a:solidFill>
                  <a:srgbClr val="0000FF"/>
                </a:solidFill>
              </a:rPr>
              <a:t> = 0.7 x 90 = 63 N</a:t>
            </a:r>
          </a:p>
          <a:p>
            <a:pPr>
              <a:spcBef>
                <a:spcPct val="50000"/>
              </a:spcBef>
            </a:pPr>
            <a:r>
              <a:rPr lang="en-GB" dirty="0"/>
              <a:t>As it starts moving, the friction force drops (kinetic friction)</a:t>
            </a:r>
          </a:p>
          <a:p>
            <a:pPr>
              <a:spcBef>
                <a:spcPct val="50000"/>
              </a:spcBef>
            </a:pPr>
            <a:r>
              <a:rPr lang="en-GB" dirty="0">
                <a:solidFill>
                  <a:srgbClr val="0000FF"/>
                </a:solidFill>
              </a:rPr>
              <a:t>Friction when moving = </a:t>
            </a:r>
            <a:r>
              <a:rPr lang="el-GR" dirty="0" smtClean="0">
                <a:solidFill>
                  <a:srgbClr val="0000FF"/>
                </a:solidFill>
                <a:cs typeface="Arial" charset="0"/>
              </a:rPr>
              <a:t>μ</a:t>
            </a:r>
            <a:r>
              <a:rPr lang="en-GB" baseline="-25000" dirty="0" err="1">
                <a:solidFill>
                  <a:srgbClr val="0000FF"/>
                </a:solidFill>
                <a:cs typeface="Arial" charset="0"/>
              </a:rPr>
              <a:t>d</a:t>
            </a:r>
            <a:r>
              <a:rPr lang="en-GB" dirty="0" err="1" smtClean="0">
                <a:solidFill>
                  <a:srgbClr val="0000FF"/>
                </a:solidFill>
                <a:cs typeface="Arial" charset="0"/>
              </a:rPr>
              <a:t>N</a:t>
            </a:r>
            <a:r>
              <a:rPr lang="en-GB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GB" dirty="0">
                <a:solidFill>
                  <a:srgbClr val="0000FF"/>
                </a:solidFill>
                <a:cs typeface="Arial" charset="0"/>
              </a:rPr>
              <a:t>= 0.3 x 90 = 27 N</a:t>
            </a:r>
          </a:p>
          <a:p>
            <a:pPr>
              <a:spcBef>
                <a:spcPct val="50000"/>
              </a:spcBef>
            </a:pPr>
            <a:r>
              <a:rPr lang="en-GB" dirty="0">
                <a:cs typeface="Arial" charset="0"/>
              </a:rPr>
              <a:t>Resultant force just when starts moving = </a:t>
            </a:r>
            <a:r>
              <a:rPr lang="en-GB" dirty="0">
                <a:solidFill>
                  <a:srgbClr val="0000FF"/>
                </a:solidFill>
                <a:cs typeface="Arial" charset="0"/>
              </a:rPr>
              <a:t>63 – 27</a:t>
            </a:r>
          </a:p>
          <a:p>
            <a:pPr>
              <a:spcBef>
                <a:spcPct val="50000"/>
              </a:spcBef>
            </a:pPr>
            <a:r>
              <a:rPr lang="en-GB" dirty="0">
                <a:solidFill>
                  <a:srgbClr val="0000FF"/>
                </a:solidFill>
                <a:cs typeface="Arial" charset="0"/>
              </a:rPr>
              <a:t>Acceleration = F</a:t>
            </a:r>
            <a:r>
              <a:rPr lang="en-GB" baseline="-25000" dirty="0">
                <a:solidFill>
                  <a:srgbClr val="0000FF"/>
                </a:solidFill>
                <a:cs typeface="Arial" charset="0"/>
              </a:rPr>
              <a:t>R</a:t>
            </a:r>
            <a:r>
              <a:rPr lang="en-GB" dirty="0">
                <a:solidFill>
                  <a:srgbClr val="0000FF"/>
                </a:solidFill>
                <a:cs typeface="Arial" charset="0"/>
              </a:rPr>
              <a:t>/m = 36/9 = 4 m.s</a:t>
            </a:r>
            <a:r>
              <a:rPr lang="en-GB" baseline="30000" dirty="0">
                <a:solidFill>
                  <a:srgbClr val="0000FF"/>
                </a:solidFill>
                <a:cs typeface="Arial" charset="0"/>
              </a:rPr>
              <a:t>-2</a:t>
            </a:r>
            <a:endParaRPr lang="el-GR" baseline="30000" dirty="0">
              <a:solidFill>
                <a:srgbClr val="0000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/>
          <p:cNvSpPr>
            <a:spLocks noChangeArrowheads="1"/>
          </p:cNvSpPr>
          <p:nvPr/>
        </p:nvSpPr>
        <p:spPr bwMode="auto">
          <a:xfrm>
            <a:off x="7812088" y="6100763"/>
            <a:ext cx="647700" cy="1512887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</a:t>
            </a:r>
            <a:endParaRPr lang="en-US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5613" cy="4525963"/>
          </a:xfrm>
        </p:spPr>
        <p:txBody>
          <a:bodyPr/>
          <a:lstStyle/>
          <a:p>
            <a:pPr>
              <a:buFontTx/>
              <a:buNone/>
            </a:pPr>
            <a:r>
              <a:rPr lang="en-GB" sz="2800"/>
              <a:t>	</a:t>
            </a:r>
            <a:endParaRPr lang="el-GR" sz="2000">
              <a:cs typeface="Arial" charset="0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4437063"/>
            <a:ext cx="3635375" cy="20875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763713" y="2997200"/>
            <a:ext cx="1438275" cy="1439863"/>
            <a:chOff x="793" y="1888"/>
            <a:chExt cx="906" cy="907"/>
          </a:xfrm>
        </p:grpSpPr>
        <p:pic>
          <p:nvPicPr>
            <p:cNvPr id="66567" name="Picture 7" descr="acid do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56" y="2387"/>
              <a:ext cx="543" cy="408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793" y="1888"/>
              <a:ext cx="499" cy="888"/>
              <a:chOff x="793" y="1888"/>
              <a:chExt cx="499" cy="888"/>
            </a:xfrm>
          </p:grpSpPr>
          <p:sp>
            <p:nvSpPr>
              <p:cNvPr id="66569" name="AutoShape 9"/>
              <p:cNvSpPr>
                <a:spLocks noChangeArrowheads="1"/>
              </p:cNvSpPr>
              <p:nvPr/>
            </p:nvSpPr>
            <p:spPr bwMode="auto">
              <a:xfrm>
                <a:off x="861" y="1888"/>
                <a:ext cx="272" cy="323"/>
              </a:xfrm>
              <a:prstGeom prst="smileyFace">
                <a:avLst>
                  <a:gd name="adj" fmla="val 465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70" name="Line 10"/>
              <p:cNvSpPr>
                <a:spLocks noChangeShapeType="1"/>
              </p:cNvSpPr>
              <p:nvPr/>
            </p:nvSpPr>
            <p:spPr bwMode="auto">
              <a:xfrm>
                <a:off x="997" y="2211"/>
                <a:ext cx="0" cy="323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71" name="Line 11"/>
              <p:cNvSpPr>
                <a:spLocks noChangeShapeType="1"/>
              </p:cNvSpPr>
              <p:nvPr/>
            </p:nvSpPr>
            <p:spPr bwMode="auto">
              <a:xfrm flipH="1">
                <a:off x="861" y="2534"/>
                <a:ext cx="136" cy="242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72" name="Line 12"/>
              <p:cNvSpPr>
                <a:spLocks noChangeShapeType="1"/>
              </p:cNvSpPr>
              <p:nvPr/>
            </p:nvSpPr>
            <p:spPr bwMode="auto">
              <a:xfrm>
                <a:off x="997" y="2534"/>
                <a:ext cx="295" cy="170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73" name="Line 13"/>
              <p:cNvSpPr>
                <a:spLocks noChangeShapeType="1"/>
              </p:cNvSpPr>
              <p:nvPr/>
            </p:nvSpPr>
            <p:spPr bwMode="auto">
              <a:xfrm flipV="1">
                <a:off x="997" y="2211"/>
                <a:ext cx="204" cy="81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574" name="Line 14"/>
              <p:cNvSpPr>
                <a:spLocks noChangeShapeType="1"/>
              </p:cNvSpPr>
              <p:nvPr/>
            </p:nvSpPr>
            <p:spPr bwMode="auto">
              <a:xfrm flipH="1" flipV="1">
                <a:off x="793" y="2211"/>
                <a:ext cx="204" cy="81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Adding forces</a:t>
            </a:r>
            <a:endParaRPr lang="en-GB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	When adding forces it is important to remember they are vectors and their direction needs to be taken into account.</a:t>
            </a:r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	The result of adding two forces is called the </a:t>
            </a:r>
            <a:r>
              <a:rPr lang="en-US" dirty="0" smtClean="0">
                <a:solidFill>
                  <a:srgbClr val="0000FF"/>
                </a:solidFill>
              </a:rPr>
              <a:t>resultant or net force</a:t>
            </a:r>
            <a:r>
              <a:rPr lang="en-US" dirty="0" smtClean="0"/>
              <a:t>.</a:t>
            </a:r>
            <a:endParaRPr lang="en-GB" dirty="0" smtClean="0"/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 flipH="1" flipV="1">
            <a:off x="6248400" y="4800600"/>
            <a:ext cx="1295400" cy="1676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812088" y="6100763"/>
            <a:ext cx="647700" cy="1512887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</a:t>
            </a:r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5613" cy="4525963"/>
          </a:xfrm>
        </p:spPr>
        <p:txBody>
          <a:bodyPr/>
          <a:lstStyle/>
          <a:p>
            <a:pPr>
              <a:buFontTx/>
              <a:buNone/>
            </a:pPr>
            <a:r>
              <a:rPr lang="en-GB" sz="2800"/>
              <a:t>	</a:t>
            </a:r>
            <a:endParaRPr lang="el-GR" sz="2000">
              <a:cs typeface="Arial" charset="0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4437063"/>
            <a:ext cx="3635375" cy="20875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555875" y="2997200"/>
            <a:ext cx="1438275" cy="1439863"/>
            <a:chOff x="793" y="1888"/>
            <a:chExt cx="906" cy="907"/>
          </a:xfrm>
        </p:grpSpPr>
        <p:pic>
          <p:nvPicPr>
            <p:cNvPr id="68616" name="Picture 8" descr="acid do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56" y="2387"/>
              <a:ext cx="543" cy="408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793" y="1888"/>
              <a:ext cx="499" cy="888"/>
              <a:chOff x="793" y="1888"/>
              <a:chExt cx="499" cy="888"/>
            </a:xfrm>
          </p:grpSpPr>
          <p:sp>
            <p:nvSpPr>
              <p:cNvPr id="68618" name="AutoShape 10"/>
              <p:cNvSpPr>
                <a:spLocks noChangeArrowheads="1"/>
              </p:cNvSpPr>
              <p:nvPr/>
            </p:nvSpPr>
            <p:spPr bwMode="auto">
              <a:xfrm>
                <a:off x="861" y="1888"/>
                <a:ext cx="272" cy="323"/>
              </a:xfrm>
              <a:prstGeom prst="smileyFace">
                <a:avLst>
                  <a:gd name="adj" fmla="val 465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19" name="Line 11"/>
              <p:cNvSpPr>
                <a:spLocks noChangeShapeType="1"/>
              </p:cNvSpPr>
              <p:nvPr/>
            </p:nvSpPr>
            <p:spPr bwMode="auto">
              <a:xfrm>
                <a:off x="997" y="2211"/>
                <a:ext cx="0" cy="323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0" name="Line 12"/>
              <p:cNvSpPr>
                <a:spLocks noChangeShapeType="1"/>
              </p:cNvSpPr>
              <p:nvPr/>
            </p:nvSpPr>
            <p:spPr bwMode="auto">
              <a:xfrm flipH="1">
                <a:off x="861" y="2534"/>
                <a:ext cx="136" cy="242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1" name="Line 13"/>
              <p:cNvSpPr>
                <a:spLocks noChangeShapeType="1"/>
              </p:cNvSpPr>
              <p:nvPr/>
            </p:nvSpPr>
            <p:spPr bwMode="auto">
              <a:xfrm>
                <a:off x="997" y="2534"/>
                <a:ext cx="295" cy="170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2" name="Line 14"/>
              <p:cNvSpPr>
                <a:spLocks noChangeShapeType="1"/>
              </p:cNvSpPr>
              <p:nvPr/>
            </p:nvSpPr>
            <p:spPr bwMode="auto">
              <a:xfrm flipV="1">
                <a:off x="997" y="2211"/>
                <a:ext cx="204" cy="81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3" name="Line 15"/>
              <p:cNvSpPr>
                <a:spLocks noChangeShapeType="1"/>
              </p:cNvSpPr>
              <p:nvPr/>
            </p:nvSpPr>
            <p:spPr bwMode="auto">
              <a:xfrm flipH="1" flipV="1">
                <a:off x="793" y="2211"/>
                <a:ext cx="204" cy="81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2"/>
          <p:cNvSpPr>
            <a:spLocks noChangeArrowheads="1"/>
          </p:cNvSpPr>
          <p:nvPr/>
        </p:nvSpPr>
        <p:spPr bwMode="auto">
          <a:xfrm>
            <a:off x="7812088" y="6100763"/>
            <a:ext cx="647700" cy="1512887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</a:t>
            </a:r>
            <a:endParaRPr lang="en-US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5613" cy="4525963"/>
          </a:xfrm>
        </p:spPr>
        <p:txBody>
          <a:bodyPr/>
          <a:lstStyle/>
          <a:p>
            <a:pPr>
              <a:buFontTx/>
              <a:buNone/>
            </a:pPr>
            <a:r>
              <a:rPr lang="en-GB" sz="2800"/>
              <a:t>	</a:t>
            </a:r>
            <a:endParaRPr lang="el-GR" sz="2000">
              <a:cs typeface="Arial" charset="0"/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4437063"/>
            <a:ext cx="3635375" cy="20875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0664" name="Picture 8" descr="acid 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40200" y="4292600"/>
            <a:ext cx="862013" cy="647700"/>
          </a:xfrm>
          <a:noFill/>
          <a:ln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916238" y="2997200"/>
            <a:ext cx="792162" cy="1409700"/>
            <a:chOff x="793" y="1888"/>
            <a:chExt cx="499" cy="888"/>
          </a:xfrm>
        </p:grpSpPr>
        <p:sp>
          <p:nvSpPr>
            <p:cNvPr id="70666" name="AutoShape 10"/>
            <p:cNvSpPr>
              <a:spLocks noChangeArrowheads="1"/>
            </p:cNvSpPr>
            <p:nvPr/>
          </p:nvSpPr>
          <p:spPr bwMode="auto">
            <a:xfrm>
              <a:off x="861" y="1888"/>
              <a:ext cx="272" cy="323"/>
            </a:xfrm>
            <a:prstGeom prst="smileyFace">
              <a:avLst>
                <a:gd name="adj" fmla="val 465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67" name="Line 11"/>
            <p:cNvSpPr>
              <a:spLocks noChangeShapeType="1"/>
            </p:cNvSpPr>
            <p:nvPr/>
          </p:nvSpPr>
          <p:spPr bwMode="auto">
            <a:xfrm>
              <a:off x="997" y="2211"/>
              <a:ext cx="0" cy="323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68" name="Line 12"/>
            <p:cNvSpPr>
              <a:spLocks noChangeShapeType="1"/>
            </p:cNvSpPr>
            <p:nvPr/>
          </p:nvSpPr>
          <p:spPr bwMode="auto">
            <a:xfrm flipH="1">
              <a:off x="861" y="2534"/>
              <a:ext cx="136" cy="242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69" name="Line 13"/>
            <p:cNvSpPr>
              <a:spLocks noChangeShapeType="1"/>
            </p:cNvSpPr>
            <p:nvPr/>
          </p:nvSpPr>
          <p:spPr bwMode="auto">
            <a:xfrm>
              <a:off x="997" y="2534"/>
              <a:ext cx="295" cy="17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70" name="Line 14"/>
            <p:cNvSpPr>
              <a:spLocks noChangeShapeType="1"/>
            </p:cNvSpPr>
            <p:nvPr/>
          </p:nvSpPr>
          <p:spPr bwMode="auto">
            <a:xfrm flipV="1">
              <a:off x="997" y="2211"/>
              <a:ext cx="204" cy="8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71" name="Line 15"/>
            <p:cNvSpPr>
              <a:spLocks noChangeShapeType="1"/>
            </p:cNvSpPr>
            <p:nvPr/>
          </p:nvSpPr>
          <p:spPr bwMode="auto">
            <a:xfrm flipH="1" flipV="1">
              <a:off x="793" y="2211"/>
              <a:ext cx="204" cy="8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2"/>
          <p:cNvSpPr>
            <a:spLocks noChangeArrowheads="1"/>
          </p:cNvSpPr>
          <p:nvPr/>
        </p:nvSpPr>
        <p:spPr bwMode="auto">
          <a:xfrm>
            <a:off x="7164388" y="6100763"/>
            <a:ext cx="647700" cy="1512887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</a:t>
            </a:r>
            <a:endParaRPr lang="en-US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5613" cy="4525963"/>
          </a:xfrm>
        </p:spPr>
        <p:txBody>
          <a:bodyPr/>
          <a:lstStyle/>
          <a:p>
            <a:pPr>
              <a:buFontTx/>
              <a:buNone/>
            </a:pPr>
            <a:r>
              <a:rPr lang="en-GB" sz="2800"/>
              <a:t>	</a:t>
            </a:r>
            <a:endParaRPr lang="el-GR" sz="2000">
              <a:cs typeface="Arial" charset="0"/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0" y="4437063"/>
            <a:ext cx="3635375" cy="20875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2711" name="Picture 7" descr="acid 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3800" y="5589588"/>
            <a:ext cx="862013" cy="647700"/>
          </a:xfrm>
          <a:noFill/>
          <a:ln/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916238" y="2997200"/>
            <a:ext cx="792162" cy="1409700"/>
            <a:chOff x="793" y="1888"/>
            <a:chExt cx="499" cy="888"/>
          </a:xfrm>
        </p:grpSpPr>
        <p:sp>
          <p:nvSpPr>
            <p:cNvPr id="72713" name="AutoShape 9"/>
            <p:cNvSpPr>
              <a:spLocks noChangeArrowheads="1"/>
            </p:cNvSpPr>
            <p:nvPr/>
          </p:nvSpPr>
          <p:spPr bwMode="auto">
            <a:xfrm>
              <a:off x="861" y="1888"/>
              <a:ext cx="272" cy="323"/>
            </a:xfrm>
            <a:prstGeom prst="smileyFace">
              <a:avLst>
                <a:gd name="adj" fmla="val 465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14" name="Line 10"/>
            <p:cNvSpPr>
              <a:spLocks noChangeShapeType="1"/>
            </p:cNvSpPr>
            <p:nvPr/>
          </p:nvSpPr>
          <p:spPr bwMode="auto">
            <a:xfrm>
              <a:off x="997" y="2211"/>
              <a:ext cx="0" cy="323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15" name="Line 11"/>
            <p:cNvSpPr>
              <a:spLocks noChangeShapeType="1"/>
            </p:cNvSpPr>
            <p:nvPr/>
          </p:nvSpPr>
          <p:spPr bwMode="auto">
            <a:xfrm flipH="1">
              <a:off x="861" y="2534"/>
              <a:ext cx="136" cy="242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16" name="Line 12"/>
            <p:cNvSpPr>
              <a:spLocks noChangeShapeType="1"/>
            </p:cNvSpPr>
            <p:nvPr/>
          </p:nvSpPr>
          <p:spPr bwMode="auto">
            <a:xfrm>
              <a:off x="997" y="2534"/>
              <a:ext cx="295" cy="17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17" name="Line 13"/>
            <p:cNvSpPr>
              <a:spLocks noChangeShapeType="1"/>
            </p:cNvSpPr>
            <p:nvPr/>
          </p:nvSpPr>
          <p:spPr bwMode="auto">
            <a:xfrm flipV="1">
              <a:off x="997" y="2211"/>
              <a:ext cx="204" cy="8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18" name="Line 14"/>
            <p:cNvSpPr>
              <a:spLocks noChangeShapeType="1"/>
            </p:cNvSpPr>
            <p:nvPr/>
          </p:nvSpPr>
          <p:spPr bwMode="auto">
            <a:xfrm flipH="1" flipV="1">
              <a:off x="793" y="2211"/>
              <a:ext cx="204" cy="8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9" name="Picture 7" descr="acid 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64163" y="6210300"/>
            <a:ext cx="862012" cy="647700"/>
          </a:xfrm>
          <a:noFill/>
          <a:ln/>
        </p:spPr>
      </p:pic>
      <p:sp>
        <p:nvSpPr>
          <p:cNvPr id="74754" name="AutoShape 2"/>
          <p:cNvSpPr>
            <a:spLocks noChangeArrowheads="1"/>
          </p:cNvSpPr>
          <p:nvPr/>
        </p:nvSpPr>
        <p:spPr bwMode="auto">
          <a:xfrm>
            <a:off x="6516688" y="6100763"/>
            <a:ext cx="647700" cy="1512887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</a:t>
            </a:r>
            <a:endParaRPr 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5613" cy="4525963"/>
          </a:xfrm>
        </p:spPr>
        <p:txBody>
          <a:bodyPr/>
          <a:lstStyle/>
          <a:p>
            <a:pPr>
              <a:buFontTx/>
              <a:buNone/>
            </a:pPr>
            <a:r>
              <a:rPr lang="en-GB" sz="2800"/>
              <a:t>	</a:t>
            </a:r>
            <a:endParaRPr lang="el-GR" sz="2000">
              <a:cs typeface="Arial" charset="0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0" y="4437063"/>
            <a:ext cx="3635375" cy="20875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916238" y="2997200"/>
            <a:ext cx="792162" cy="1409700"/>
            <a:chOff x="793" y="1888"/>
            <a:chExt cx="499" cy="888"/>
          </a:xfrm>
        </p:grpSpPr>
        <p:sp>
          <p:nvSpPr>
            <p:cNvPr id="74761" name="AutoShape 9"/>
            <p:cNvSpPr>
              <a:spLocks noChangeArrowheads="1"/>
            </p:cNvSpPr>
            <p:nvPr/>
          </p:nvSpPr>
          <p:spPr bwMode="auto">
            <a:xfrm>
              <a:off x="861" y="1888"/>
              <a:ext cx="272" cy="323"/>
            </a:xfrm>
            <a:prstGeom prst="smileyFace">
              <a:avLst>
                <a:gd name="adj" fmla="val 465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62" name="Line 10"/>
            <p:cNvSpPr>
              <a:spLocks noChangeShapeType="1"/>
            </p:cNvSpPr>
            <p:nvPr/>
          </p:nvSpPr>
          <p:spPr bwMode="auto">
            <a:xfrm>
              <a:off x="997" y="2211"/>
              <a:ext cx="0" cy="323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63" name="Line 11"/>
            <p:cNvSpPr>
              <a:spLocks noChangeShapeType="1"/>
            </p:cNvSpPr>
            <p:nvPr/>
          </p:nvSpPr>
          <p:spPr bwMode="auto">
            <a:xfrm flipH="1">
              <a:off x="861" y="2534"/>
              <a:ext cx="136" cy="242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64" name="Line 12"/>
            <p:cNvSpPr>
              <a:spLocks noChangeShapeType="1"/>
            </p:cNvSpPr>
            <p:nvPr/>
          </p:nvSpPr>
          <p:spPr bwMode="auto">
            <a:xfrm>
              <a:off x="997" y="2534"/>
              <a:ext cx="295" cy="17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65" name="Line 13"/>
            <p:cNvSpPr>
              <a:spLocks noChangeShapeType="1"/>
            </p:cNvSpPr>
            <p:nvPr/>
          </p:nvSpPr>
          <p:spPr bwMode="auto">
            <a:xfrm flipV="1">
              <a:off x="997" y="2211"/>
              <a:ext cx="204" cy="8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66" name="Line 14"/>
            <p:cNvSpPr>
              <a:spLocks noChangeShapeType="1"/>
            </p:cNvSpPr>
            <p:nvPr/>
          </p:nvSpPr>
          <p:spPr bwMode="auto">
            <a:xfrm flipH="1" flipV="1">
              <a:off x="793" y="2211"/>
              <a:ext cx="204" cy="8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767" name="AutoShape 15"/>
          <p:cNvSpPr>
            <a:spLocks noChangeArrowheads="1"/>
          </p:cNvSpPr>
          <p:nvPr/>
        </p:nvSpPr>
        <p:spPr bwMode="auto">
          <a:xfrm>
            <a:off x="5435600" y="6021388"/>
            <a:ext cx="720725" cy="647700"/>
          </a:xfrm>
          <a:prstGeom prst="irregularSeal2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acid 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64163" y="6210300"/>
            <a:ext cx="862012" cy="647700"/>
          </a:xfrm>
          <a:noFill/>
          <a:ln/>
        </p:spPr>
      </p:pic>
      <p:sp>
        <p:nvSpPr>
          <p:cNvPr id="76803" name="AutoShape 3"/>
          <p:cNvSpPr>
            <a:spLocks noChangeArrowheads="1"/>
          </p:cNvSpPr>
          <p:nvPr/>
        </p:nvSpPr>
        <p:spPr bwMode="auto">
          <a:xfrm>
            <a:off x="6011863" y="6100763"/>
            <a:ext cx="647700" cy="1512887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</a:t>
            </a:r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5613" cy="4525963"/>
          </a:xfrm>
        </p:spPr>
        <p:txBody>
          <a:bodyPr/>
          <a:lstStyle/>
          <a:p>
            <a:pPr>
              <a:buFontTx/>
              <a:buNone/>
            </a:pPr>
            <a:r>
              <a:rPr lang="en-GB" sz="2800"/>
              <a:t>	</a:t>
            </a:r>
            <a:endParaRPr lang="el-GR" sz="2000">
              <a:cs typeface="Arial" charset="0"/>
            </a:endParaRPr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4437063"/>
            <a:ext cx="3635375" cy="20875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916238" y="2997200"/>
            <a:ext cx="792162" cy="1409700"/>
            <a:chOff x="793" y="1888"/>
            <a:chExt cx="499" cy="888"/>
          </a:xfrm>
        </p:grpSpPr>
        <p:sp>
          <p:nvSpPr>
            <p:cNvPr id="76809" name="AutoShape 9"/>
            <p:cNvSpPr>
              <a:spLocks noChangeArrowheads="1"/>
            </p:cNvSpPr>
            <p:nvPr/>
          </p:nvSpPr>
          <p:spPr bwMode="auto">
            <a:xfrm>
              <a:off x="861" y="1888"/>
              <a:ext cx="272" cy="323"/>
            </a:xfrm>
            <a:prstGeom prst="smileyFace">
              <a:avLst>
                <a:gd name="adj" fmla="val 465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0" name="Line 10"/>
            <p:cNvSpPr>
              <a:spLocks noChangeShapeType="1"/>
            </p:cNvSpPr>
            <p:nvPr/>
          </p:nvSpPr>
          <p:spPr bwMode="auto">
            <a:xfrm>
              <a:off x="997" y="2211"/>
              <a:ext cx="0" cy="323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1" name="Line 11"/>
            <p:cNvSpPr>
              <a:spLocks noChangeShapeType="1"/>
            </p:cNvSpPr>
            <p:nvPr/>
          </p:nvSpPr>
          <p:spPr bwMode="auto">
            <a:xfrm flipH="1">
              <a:off x="861" y="2534"/>
              <a:ext cx="136" cy="242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2" name="Line 12"/>
            <p:cNvSpPr>
              <a:spLocks noChangeShapeType="1"/>
            </p:cNvSpPr>
            <p:nvPr/>
          </p:nvSpPr>
          <p:spPr bwMode="auto">
            <a:xfrm>
              <a:off x="997" y="2534"/>
              <a:ext cx="295" cy="17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3" name="Line 13"/>
            <p:cNvSpPr>
              <a:spLocks noChangeShapeType="1"/>
            </p:cNvSpPr>
            <p:nvPr/>
          </p:nvSpPr>
          <p:spPr bwMode="auto">
            <a:xfrm flipV="1">
              <a:off x="997" y="2211"/>
              <a:ext cx="204" cy="8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4" name="Line 14"/>
            <p:cNvSpPr>
              <a:spLocks noChangeShapeType="1"/>
            </p:cNvSpPr>
            <p:nvPr/>
          </p:nvSpPr>
          <p:spPr bwMode="auto">
            <a:xfrm flipH="1" flipV="1">
              <a:off x="793" y="2211"/>
              <a:ext cx="204" cy="8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AutoShape 3"/>
          <p:cNvSpPr>
            <a:spLocks noChangeArrowheads="1"/>
          </p:cNvSpPr>
          <p:nvPr/>
        </p:nvSpPr>
        <p:spPr bwMode="auto">
          <a:xfrm>
            <a:off x="6011863" y="6100763"/>
            <a:ext cx="647700" cy="1512887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</a:t>
            </a: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5613" cy="4525963"/>
          </a:xfrm>
        </p:spPr>
        <p:txBody>
          <a:bodyPr/>
          <a:lstStyle/>
          <a:p>
            <a:pPr>
              <a:buFontTx/>
              <a:buNone/>
            </a:pPr>
            <a:r>
              <a:rPr lang="en-GB" sz="2800"/>
              <a:t>	</a:t>
            </a:r>
            <a:endParaRPr lang="el-GR" sz="2000">
              <a:cs typeface="Arial" charset="0"/>
            </a:endParaRP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0" y="4437063"/>
            <a:ext cx="3635375" cy="20875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916238" y="2997200"/>
            <a:ext cx="792162" cy="1409700"/>
            <a:chOff x="793" y="1888"/>
            <a:chExt cx="499" cy="888"/>
          </a:xfrm>
        </p:grpSpPr>
        <p:sp>
          <p:nvSpPr>
            <p:cNvPr id="78857" name="AutoShape 9"/>
            <p:cNvSpPr>
              <a:spLocks noChangeArrowheads="1"/>
            </p:cNvSpPr>
            <p:nvPr/>
          </p:nvSpPr>
          <p:spPr bwMode="auto">
            <a:xfrm>
              <a:off x="861" y="1888"/>
              <a:ext cx="272" cy="323"/>
            </a:xfrm>
            <a:prstGeom prst="smileyFace">
              <a:avLst>
                <a:gd name="adj" fmla="val 465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58" name="Line 10"/>
            <p:cNvSpPr>
              <a:spLocks noChangeShapeType="1"/>
            </p:cNvSpPr>
            <p:nvPr/>
          </p:nvSpPr>
          <p:spPr bwMode="auto">
            <a:xfrm>
              <a:off x="997" y="2211"/>
              <a:ext cx="0" cy="323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59" name="Line 11"/>
            <p:cNvSpPr>
              <a:spLocks noChangeShapeType="1"/>
            </p:cNvSpPr>
            <p:nvPr/>
          </p:nvSpPr>
          <p:spPr bwMode="auto">
            <a:xfrm flipH="1">
              <a:off x="861" y="2534"/>
              <a:ext cx="136" cy="242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60" name="Line 12"/>
            <p:cNvSpPr>
              <a:spLocks noChangeShapeType="1"/>
            </p:cNvSpPr>
            <p:nvPr/>
          </p:nvSpPr>
          <p:spPr bwMode="auto">
            <a:xfrm>
              <a:off x="997" y="2534"/>
              <a:ext cx="295" cy="17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61" name="Line 13"/>
            <p:cNvSpPr>
              <a:spLocks noChangeShapeType="1"/>
            </p:cNvSpPr>
            <p:nvPr/>
          </p:nvSpPr>
          <p:spPr bwMode="auto">
            <a:xfrm flipV="1">
              <a:off x="997" y="2211"/>
              <a:ext cx="204" cy="8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62" name="Line 14"/>
            <p:cNvSpPr>
              <a:spLocks noChangeShapeType="1"/>
            </p:cNvSpPr>
            <p:nvPr/>
          </p:nvSpPr>
          <p:spPr bwMode="auto">
            <a:xfrm flipH="1" flipV="1">
              <a:off x="793" y="2211"/>
              <a:ext cx="204" cy="8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863" name="Rectangle 1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/>
          </a:p>
        </p:txBody>
      </p:sp>
      <p:sp>
        <p:nvSpPr>
          <p:cNvPr id="78864" name="AutoShape 16"/>
          <p:cNvSpPr>
            <a:spLocks noChangeArrowheads="1"/>
          </p:cNvSpPr>
          <p:nvPr/>
        </p:nvSpPr>
        <p:spPr bwMode="auto">
          <a:xfrm>
            <a:off x="4859338" y="6381750"/>
            <a:ext cx="1081087" cy="476250"/>
          </a:xfrm>
          <a:prstGeom prst="cloudCallout">
            <a:avLst>
              <a:gd name="adj1" fmla="val 18722"/>
              <a:gd name="adj2" fmla="val 2233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78865" name="Rectangle 17"/>
          <p:cNvSpPr>
            <a:spLocks noChangeArrowheads="1"/>
          </p:cNvSpPr>
          <p:nvPr/>
        </p:nvSpPr>
        <p:spPr bwMode="auto">
          <a:xfrm>
            <a:off x="4716463" y="6308725"/>
            <a:ext cx="1295400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2"/>
          <p:cNvSpPr>
            <a:spLocks noChangeArrowheads="1"/>
          </p:cNvSpPr>
          <p:nvPr/>
        </p:nvSpPr>
        <p:spPr bwMode="auto">
          <a:xfrm>
            <a:off x="6011863" y="6100763"/>
            <a:ext cx="647700" cy="1512887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</a:t>
            </a:r>
            <a:endParaRPr lang="en-US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5613" cy="4525963"/>
          </a:xfrm>
        </p:spPr>
        <p:txBody>
          <a:bodyPr/>
          <a:lstStyle/>
          <a:p>
            <a:pPr>
              <a:buFontTx/>
              <a:buNone/>
            </a:pPr>
            <a:r>
              <a:rPr lang="en-GB" sz="2800"/>
              <a:t>	</a:t>
            </a:r>
            <a:endParaRPr lang="el-GR" sz="2000">
              <a:cs typeface="Arial" charset="0"/>
            </a:endParaRP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0" y="4437063"/>
            <a:ext cx="3635375" cy="20875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916238" y="2997200"/>
            <a:ext cx="792162" cy="1409700"/>
            <a:chOff x="793" y="1888"/>
            <a:chExt cx="499" cy="888"/>
          </a:xfrm>
        </p:grpSpPr>
        <p:sp>
          <p:nvSpPr>
            <p:cNvPr id="89096" name="AutoShape 8"/>
            <p:cNvSpPr>
              <a:spLocks noChangeArrowheads="1"/>
            </p:cNvSpPr>
            <p:nvPr/>
          </p:nvSpPr>
          <p:spPr bwMode="auto">
            <a:xfrm>
              <a:off x="861" y="1888"/>
              <a:ext cx="272" cy="323"/>
            </a:xfrm>
            <a:prstGeom prst="smileyFace">
              <a:avLst>
                <a:gd name="adj" fmla="val 465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097" name="Line 9"/>
            <p:cNvSpPr>
              <a:spLocks noChangeShapeType="1"/>
            </p:cNvSpPr>
            <p:nvPr/>
          </p:nvSpPr>
          <p:spPr bwMode="auto">
            <a:xfrm>
              <a:off x="997" y="2211"/>
              <a:ext cx="0" cy="323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098" name="Line 10"/>
            <p:cNvSpPr>
              <a:spLocks noChangeShapeType="1"/>
            </p:cNvSpPr>
            <p:nvPr/>
          </p:nvSpPr>
          <p:spPr bwMode="auto">
            <a:xfrm flipH="1">
              <a:off x="861" y="2534"/>
              <a:ext cx="136" cy="242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099" name="Line 11"/>
            <p:cNvSpPr>
              <a:spLocks noChangeShapeType="1"/>
            </p:cNvSpPr>
            <p:nvPr/>
          </p:nvSpPr>
          <p:spPr bwMode="auto">
            <a:xfrm>
              <a:off x="997" y="2534"/>
              <a:ext cx="295" cy="17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100" name="Line 12"/>
            <p:cNvSpPr>
              <a:spLocks noChangeShapeType="1"/>
            </p:cNvSpPr>
            <p:nvPr/>
          </p:nvSpPr>
          <p:spPr bwMode="auto">
            <a:xfrm flipV="1">
              <a:off x="997" y="2211"/>
              <a:ext cx="204" cy="8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101" name="Line 13"/>
            <p:cNvSpPr>
              <a:spLocks noChangeShapeType="1"/>
            </p:cNvSpPr>
            <p:nvPr/>
          </p:nvSpPr>
          <p:spPr bwMode="auto">
            <a:xfrm flipH="1" flipV="1">
              <a:off x="793" y="2211"/>
              <a:ext cx="204" cy="8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9102" name="Rectangle 1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/>
          </a:p>
        </p:txBody>
      </p:sp>
      <p:sp>
        <p:nvSpPr>
          <p:cNvPr id="89103" name="AutoShape 15"/>
          <p:cNvSpPr>
            <a:spLocks noChangeArrowheads="1"/>
          </p:cNvSpPr>
          <p:nvPr/>
        </p:nvSpPr>
        <p:spPr bwMode="auto">
          <a:xfrm>
            <a:off x="4859338" y="6381750"/>
            <a:ext cx="1081087" cy="476250"/>
          </a:xfrm>
          <a:prstGeom prst="cloudCallout">
            <a:avLst>
              <a:gd name="adj1" fmla="val 18722"/>
              <a:gd name="adj2" fmla="val 2233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89104" name="Rectangle 16"/>
          <p:cNvSpPr>
            <a:spLocks noChangeArrowheads="1"/>
          </p:cNvSpPr>
          <p:nvPr/>
        </p:nvSpPr>
        <p:spPr bwMode="auto">
          <a:xfrm>
            <a:off x="4716463" y="6308725"/>
            <a:ext cx="1295400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105" name="AutoShape 17"/>
          <p:cNvSpPr>
            <a:spLocks noChangeArrowheads="1"/>
          </p:cNvSpPr>
          <p:nvPr/>
        </p:nvSpPr>
        <p:spPr bwMode="auto">
          <a:xfrm>
            <a:off x="4716463" y="4868863"/>
            <a:ext cx="1439862" cy="431800"/>
          </a:xfrm>
          <a:prstGeom prst="wedgeRoundRectCallout">
            <a:avLst>
              <a:gd name="adj1" fmla="val 48565"/>
              <a:gd name="adj2" fmla="val 26544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GB"/>
              <a:t>Yummy!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Mass on an inclined plane</a:t>
            </a: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endParaRPr lang="en-US"/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 flipH="1">
            <a:off x="971550" y="2636838"/>
            <a:ext cx="6480175" cy="1512887"/>
          </a:xfrm>
          <a:prstGeom prst="rtTriangle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 rot="-773196">
            <a:off x="4284663" y="2852738"/>
            <a:ext cx="7191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 flipH="1" flipV="1">
            <a:off x="4356100" y="1844675"/>
            <a:ext cx="360363" cy="1439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979613" y="3860800"/>
            <a:ext cx="360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cs typeface="Arial" charset="0"/>
              </a:rPr>
              <a:t>θ</a:t>
            </a:r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4716463" y="3284538"/>
            <a:ext cx="0" cy="15128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4716463" y="3284538"/>
            <a:ext cx="503237" cy="19446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4643438" y="3789363"/>
            <a:ext cx="360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cs typeface="Arial" charset="0"/>
              </a:rPr>
              <a:t>θ</a:t>
            </a:r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V="1">
            <a:off x="4716463" y="3141663"/>
            <a:ext cx="647700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500563" y="1844675"/>
            <a:ext cx="25193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/>
              <a:t>Normal reaction force (N)</a:t>
            </a:r>
            <a:endParaRPr lang="en-US" sz="1400"/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 rot="20850148">
            <a:off x="4932363" y="2708275"/>
            <a:ext cx="172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>
                <a:solidFill>
                  <a:srgbClr val="FF0000"/>
                </a:solidFill>
              </a:rPr>
              <a:t>friction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3995738" y="4724400"/>
            <a:ext cx="3529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FF"/>
                </a:solidFill>
              </a:rPr>
              <a:t>weight = mg</a:t>
            </a:r>
            <a:endParaRPr lang="en-US" sz="1400">
              <a:solidFill>
                <a:srgbClr val="0000FF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68313" y="5445125"/>
            <a:ext cx="719137" cy="977900"/>
            <a:chOff x="12427" y="1987"/>
            <a:chExt cx="1080" cy="1980"/>
          </a:xfrm>
        </p:grpSpPr>
        <p:sp>
          <p:nvSpPr>
            <p:cNvPr id="11280" name="AutoShape 16"/>
            <p:cNvSpPr>
              <a:spLocks noChangeArrowheads="1"/>
            </p:cNvSpPr>
            <p:nvPr/>
          </p:nvSpPr>
          <p:spPr bwMode="auto">
            <a:xfrm>
              <a:off x="12607" y="1987"/>
              <a:ext cx="720" cy="720"/>
            </a:xfrm>
            <a:prstGeom prst="smileyFace">
              <a:avLst>
                <a:gd name="adj" fmla="val 465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1" name="Line 17"/>
            <p:cNvSpPr>
              <a:spLocks noChangeShapeType="1"/>
            </p:cNvSpPr>
            <p:nvPr/>
          </p:nvSpPr>
          <p:spPr bwMode="auto">
            <a:xfrm>
              <a:off x="12967" y="2707"/>
              <a:ext cx="0" cy="72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2" name="Line 18"/>
            <p:cNvSpPr>
              <a:spLocks noChangeShapeType="1"/>
            </p:cNvSpPr>
            <p:nvPr/>
          </p:nvSpPr>
          <p:spPr bwMode="auto">
            <a:xfrm flipH="1">
              <a:off x="12607" y="3427"/>
              <a:ext cx="360" cy="54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3" name="Line 19"/>
            <p:cNvSpPr>
              <a:spLocks noChangeShapeType="1"/>
            </p:cNvSpPr>
            <p:nvPr/>
          </p:nvSpPr>
          <p:spPr bwMode="auto">
            <a:xfrm>
              <a:off x="12967" y="3427"/>
              <a:ext cx="360" cy="54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4" name="Line 20"/>
            <p:cNvSpPr>
              <a:spLocks noChangeShapeType="1"/>
            </p:cNvSpPr>
            <p:nvPr/>
          </p:nvSpPr>
          <p:spPr bwMode="auto">
            <a:xfrm flipV="1">
              <a:off x="12967" y="2707"/>
              <a:ext cx="540" cy="18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5" name="Line 21"/>
            <p:cNvSpPr>
              <a:spLocks noChangeShapeType="1"/>
            </p:cNvSpPr>
            <p:nvPr/>
          </p:nvSpPr>
          <p:spPr bwMode="auto">
            <a:xfrm flipH="1" flipV="1">
              <a:off x="12427" y="2707"/>
              <a:ext cx="540" cy="18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86" name="AutoShape 22"/>
          <p:cNvSpPr>
            <a:spLocks noChangeArrowheads="1"/>
          </p:cNvSpPr>
          <p:nvPr/>
        </p:nvSpPr>
        <p:spPr bwMode="auto">
          <a:xfrm>
            <a:off x="1331913" y="4508500"/>
            <a:ext cx="2663825" cy="720725"/>
          </a:xfrm>
          <a:prstGeom prst="wedgeRoundRectCallout">
            <a:avLst>
              <a:gd name="adj1" fmla="val -57329"/>
              <a:gd name="adj2" fmla="val 116301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GB"/>
              <a:t>Physicists luuurve inclined planes.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/>
              <a:t>At the angle that the block </a:t>
            </a:r>
            <a:r>
              <a:rPr lang="en-GB" sz="4000" u="sng"/>
              <a:t>just</a:t>
            </a:r>
            <a:r>
              <a:rPr lang="en-GB" sz="4000"/>
              <a:t> begins to move</a:t>
            </a:r>
            <a:endParaRPr lang="en-US" sz="400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endParaRPr lang="en-US"/>
          </a:p>
        </p:txBody>
      </p:sp>
      <p:sp>
        <p:nvSpPr>
          <p:cNvPr id="60420" name="AutoShape 4"/>
          <p:cNvSpPr>
            <a:spLocks noChangeArrowheads="1"/>
          </p:cNvSpPr>
          <p:nvPr/>
        </p:nvSpPr>
        <p:spPr bwMode="auto">
          <a:xfrm flipH="1">
            <a:off x="971550" y="2636838"/>
            <a:ext cx="6480175" cy="1512887"/>
          </a:xfrm>
          <a:prstGeom prst="rtTriangle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 rot="-773196">
            <a:off x="4284663" y="2852738"/>
            <a:ext cx="7191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 flipV="1">
            <a:off x="4356100" y="1844675"/>
            <a:ext cx="360363" cy="1439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1979613" y="3860800"/>
            <a:ext cx="360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cs typeface="Arial" charset="0"/>
              </a:rPr>
              <a:t>θ</a:t>
            </a:r>
          </a:p>
        </p:txBody>
      </p:sp>
      <p:sp>
        <p:nvSpPr>
          <p:cNvPr id="60424" name="Line 8"/>
          <p:cNvSpPr>
            <a:spLocks noChangeShapeType="1"/>
          </p:cNvSpPr>
          <p:nvPr/>
        </p:nvSpPr>
        <p:spPr bwMode="auto">
          <a:xfrm>
            <a:off x="4716463" y="3284538"/>
            <a:ext cx="0" cy="15128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>
            <a:off x="4716463" y="3284538"/>
            <a:ext cx="503237" cy="19446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4643438" y="3789363"/>
            <a:ext cx="360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cs typeface="Arial" charset="0"/>
              </a:rPr>
              <a:t>θ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 flipV="1">
            <a:off x="4716463" y="3141663"/>
            <a:ext cx="647700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4500563" y="1844675"/>
            <a:ext cx="25193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/>
              <a:t>Normal reaction force (N)</a:t>
            </a:r>
            <a:endParaRPr lang="en-US" sz="1400"/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 rot="20850148">
            <a:off x="4932363" y="2708275"/>
            <a:ext cx="172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>
                <a:solidFill>
                  <a:srgbClr val="FF0000"/>
                </a:solidFill>
              </a:rPr>
              <a:t>Friction (</a:t>
            </a:r>
            <a:r>
              <a:rPr lang="el-GR" sz="1400">
                <a:solidFill>
                  <a:srgbClr val="FF0000"/>
                </a:solidFill>
                <a:cs typeface="Arial" charset="0"/>
              </a:rPr>
              <a:t>μ</a:t>
            </a:r>
            <a:r>
              <a:rPr lang="en-GB" sz="1400" baseline="-25000">
                <a:solidFill>
                  <a:srgbClr val="FF0000"/>
                </a:solidFill>
              </a:rPr>
              <a:t>s</a:t>
            </a:r>
            <a:r>
              <a:rPr lang="en-GB" sz="1400">
                <a:solidFill>
                  <a:srgbClr val="FF0000"/>
                </a:solidFill>
              </a:rPr>
              <a:t>N)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3995738" y="4724400"/>
            <a:ext cx="3529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FF"/>
                </a:solidFill>
              </a:rPr>
              <a:t>weight = mg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395288" y="5084763"/>
            <a:ext cx="8497887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800080"/>
                </a:solidFill>
              </a:rPr>
              <a:t>Resolving forces parallel to the plane 	</a:t>
            </a:r>
            <a:r>
              <a:rPr lang="el-GR">
                <a:solidFill>
                  <a:srgbClr val="800080"/>
                </a:solidFill>
                <a:cs typeface="Arial" charset="0"/>
              </a:rPr>
              <a:t>μ</a:t>
            </a:r>
            <a:r>
              <a:rPr lang="en-GB" baseline="-25000">
                <a:solidFill>
                  <a:srgbClr val="800080"/>
                </a:solidFill>
                <a:cs typeface="Arial" charset="0"/>
              </a:rPr>
              <a:t>s</a:t>
            </a:r>
            <a:r>
              <a:rPr lang="en-GB">
                <a:solidFill>
                  <a:srgbClr val="800080"/>
                </a:solidFill>
                <a:cs typeface="Arial" charset="0"/>
              </a:rPr>
              <a:t>N = mgsin</a:t>
            </a:r>
            <a:r>
              <a:rPr lang="el-GR">
                <a:solidFill>
                  <a:srgbClr val="800080"/>
                </a:solidFill>
                <a:cs typeface="Arial" charset="0"/>
              </a:rPr>
              <a:t>θ</a:t>
            </a:r>
            <a:endParaRPr lang="en-GB">
              <a:solidFill>
                <a:srgbClr val="800080"/>
              </a:solidFill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n-GB">
                <a:solidFill>
                  <a:srgbClr val="CC3300"/>
                </a:solidFill>
              </a:rPr>
              <a:t>Resolving forces perpendicular to the plane	N = mgcos</a:t>
            </a:r>
            <a:r>
              <a:rPr lang="el-GR">
                <a:solidFill>
                  <a:srgbClr val="CC3300"/>
                </a:solidFill>
                <a:cs typeface="Arial" charset="0"/>
              </a:rPr>
              <a:t>θ</a:t>
            </a:r>
            <a:endParaRPr lang="en-GB">
              <a:solidFill>
                <a:srgbClr val="CC3300"/>
              </a:solidFill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l-GR">
                <a:solidFill>
                  <a:srgbClr val="800080"/>
                </a:solidFill>
              </a:rPr>
              <a:t>μ</a:t>
            </a:r>
            <a:r>
              <a:rPr lang="en-GB" baseline="-25000">
                <a:solidFill>
                  <a:srgbClr val="800080"/>
                </a:solidFill>
              </a:rPr>
              <a:t>s</a:t>
            </a:r>
            <a:r>
              <a:rPr lang="en-GB">
                <a:solidFill>
                  <a:srgbClr val="800080"/>
                </a:solidFill>
              </a:rPr>
              <a:t>N</a:t>
            </a:r>
            <a:r>
              <a:rPr lang="en-GB"/>
              <a:t>/</a:t>
            </a:r>
            <a:r>
              <a:rPr lang="en-GB">
                <a:solidFill>
                  <a:srgbClr val="CC3300"/>
                </a:solidFill>
              </a:rPr>
              <a:t>N</a:t>
            </a:r>
            <a:r>
              <a:rPr lang="en-GB"/>
              <a:t> = </a:t>
            </a:r>
            <a:r>
              <a:rPr lang="en-GB">
                <a:solidFill>
                  <a:srgbClr val="800080"/>
                </a:solidFill>
              </a:rPr>
              <a:t>mgsin</a:t>
            </a:r>
            <a:r>
              <a:rPr lang="el-GR">
                <a:solidFill>
                  <a:srgbClr val="800080"/>
                </a:solidFill>
              </a:rPr>
              <a:t>θ</a:t>
            </a:r>
            <a:r>
              <a:rPr lang="en-GB"/>
              <a:t>/</a:t>
            </a:r>
            <a:r>
              <a:rPr lang="en-GB">
                <a:solidFill>
                  <a:srgbClr val="CC3300"/>
                </a:solidFill>
              </a:rPr>
              <a:t>mgcos</a:t>
            </a:r>
            <a:r>
              <a:rPr lang="el-GR">
                <a:solidFill>
                  <a:srgbClr val="CC3300"/>
                </a:solidFill>
                <a:cs typeface="Arial" charset="0"/>
              </a:rPr>
              <a:t>θ</a:t>
            </a:r>
            <a:r>
              <a:rPr lang="en-GB">
                <a:cs typeface="Arial" charset="0"/>
              </a:rPr>
              <a:t>			</a:t>
            </a:r>
            <a:r>
              <a:rPr lang="en-GB" sz="3600" b="1">
                <a:solidFill>
                  <a:srgbClr val="0000FF"/>
                </a:solidFill>
                <a:cs typeface="Arial" charset="0"/>
              </a:rPr>
              <a:t>u</a:t>
            </a:r>
            <a:r>
              <a:rPr lang="en-GB" sz="3600" b="1" baseline="-25000">
                <a:solidFill>
                  <a:srgbClr val="0000FF"/>
                </a:solidFill>
                <a:cs typeface="Arial" charset="0"/>
              </a:rPr>
              <a:t>s</a:t>
            </a:r>
            <a:r>
              <a:rPr lang="en-GB" sz="3600" b="1">
                <a:solidFill>
                  <a:srgbClr val="0000FF"/>
                </a:solidFill>
                <a:cs typeface="Arial" charset="0"/>
              </a:rPr>
              <a:t> = tan</a:t>
            </a:r>
            <a:r>
              <a:rPr lang="el-GR" sz="3600" b="1">
                <a:solidFill>
                  <a:srgbClr val="0000FF"/>
                </a:solidFill>
                <a:cs typeface="Arial" charset="0"/>
              </a:rPr>
              <a:t>θ</a:t>
            </a:r>
          </a:p>
          <a:p>
            <a:pPr>
              <a:spcBef>
                <a:spcPct val="50000"/>
              </a:spcBef>
            </a:pPr>
            <a:endParaRPr lang="el-GR" sz="3600" b="1">
              <a:solidFill>
                <a:srgbClr val="0000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2.2 using an inclined plane to measure coefficients of static friction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7698" name="Picture 2" descr=" photo funny-puns-they-all-know-the-coefficient-of-fri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828800"/>
            <a:ext cx="6211957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Mass hanging on a rope</a:t>
            </a:r>
          </a:p>
        </p:txBody>
      </p:sp>
      <p:sp>
        <p:nvSpPr>
          <p:cNvPr id="34820" name="Line 5"/>
          <p:cNvSpPr>
            <a:spLocks noChangeShapeType="1"/>
          </p:cNvSpPr>
          <p:nvPr/>
        </p:nvSpPr>
        <p:spPr bwMode="auto">
          <a:xfrm flipV="1">
            <a:off x="1689100" y="2355850"/>
            <a:ext cx="0" cy="2538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1" name="Line 7"/>
          <p:cNvSpPr>
            <a:spLocks noChangeShapeType="1"/>
          </p:cNvSpPr>
          <p:nvPr/>
        </p:nvSpPr>
        <p:spPr bwMode="auto">
          <a:xfrm>
            <a:off x="5486400" y="4691063"/>
            <a:ext cx="0" cy="8604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2" name="Line 8"/>
          <p:cNvSpPr>
            <a:spLocks noChangeShapeType="1"/>
          </p:cNvSpPr>
          <p:nvPr/>
        </p:nvSpPr>
        <p:spPr bwMode="auto">
          <a:xfrm flipV="1">
            <a:off x="5465763" y="2936875"/>
            <a:ext cx="0" cy="8604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3" name="Text Box 9"/>
          <p:cNvSpPr txBox="1">
            <a:spLocks noChangeArrowheads="1"/>
          </p:cNvSpPr>
          <p:nvPr/>
        </p:nvSpPr>
        <p:spPr bwMode="auto">
          <a:xfrm>
            <a:off x="5702300" y="5421313"/>
            <a:ext cx="1968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 (weight)</a:t>
            </a:r>
          </a:p>
        </p:txBody>
      </p:sp>
      <p:sp>
        <p:nvSpPr>
          <p:cNvPr id="34824" name="Text Box 10"/>
          <p:cNvSpPr txBox="1">
            <a:spLocks noChangeArrowheads="1"/>
          </p:cNvSpPr>
          <p:nvPr/>
        </p:nvSpPr>
        <p:spPr bwMode="auto">
          <a:xfrm>
            <a:off x="5649913" y="2732088"/>
            <a:ext cx="24304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 (tension in rope)</a:t>
            </a:r>
          </a:p>
        </p:txBody>
      </p:sp>
      <p:sp>
        <p:nvSpPr>
          <p:cNvPr id="34825" name="Oval 11"/>
          <p:cNvSpPr>
            <a:spLocks noChangeArrowheads="1"/>
          </p:cNvSpPr>
          <p:nvPr/>
        </p:nvSpPr>
        <p:spPr bwMode="auto">
          <a:xfrm>
            <a:off x="1166813" y="4889500"/>
            <a:ext cx="998537" cy="989013"/>
          </a:xfrm>
          <a:prstGeom prst="ellipse">
            <a:avLst/>
          </a:prstGeom>
          <a:solidFill>
            <a:srgbClr val="99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4826" name="Oval 12"/>
          <p:cNvSpPr>
            <a:spLocks noChangeArrowheads="1"/>
          </p:cNvSpPr>
          <p:nvPr/>
        </p:nvSpPr>
        <p:spPr bwMode="auto">
          <a:xfrm>
            <a:off x="4965700" y="3762375"/>
            <a:ext cx="998538" cy="989013"/>
          </a:xfrm>
          <a:prstGeom prst="ellipse">
            <a:avLst/>
          </a:prstGeom>
          <a:solidFill>
            <a:srgbClr val="99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Non-conservative forces</a:t>
            </a: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786688" cy="4525963"/>
          </a:xfrm>
        </p:spPr>
        <p:txBody>
          <a:bodyPr/>
          <a:lstStyle/>
          <a:p>
            <a:pPr>
              <a:buFontTx/>
              <a:buNone/>
            </a:pPr>
            <a:r>
              <a:rPr lang="en-GB" sz="2800"/>
              <a:t>	When an object is falling at terminal velocity, the gravitational potential energy is </a:t>
            </a:r>
            <a:r>
              <a:rPr lang="en-GB" sz="2800">
                <a:solidFill>
                  <a:srgbClr val="FF0000"/>
                </a:solidFill>
              </a:rPr>
              <a:t>NOT</a:t>
            </a:r>
            <a:r>
              <a:rPr lang="en-GB" sz="2800"/>
              <a:t> turning to kinetic energy.</a:t>
            </a:r>
            <a:endParaRPr lang="en-US" sz="2800"/>
          </a:p>
        </p:txBody>
      </p:sp>
      <p:pic>
        <p:nvPicPr>
          <p:cNvPr id="13316" name="Picture 4" descr="dive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3644900"/>
            <a:ext cx="4038600" cy="2689225"/>
          </a:xfrm>
          <a:noFill/>
          <a:ln/>
        </p:spPr>
      </p:pic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4067175" y="2997200"/>
            <a:ext cx="4895850" cy="2087563"/>
          </a:xfrm>
          <a:prstGeom prst="wedgeRoundRectCallout">
            <a:avLst>
              <a:gd name="adj1" fmla="val -72926"/>
              <a:gd name="adj2" fmla="val 35704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GB"/>
              <a:t>We’re not getting faster, so our kinetic energy is not increasing. The gravitational energy is being changed to heat, we are doing </a:t>
            </a:r>
            <a:r>
              <a:rPr lang="en-GB">
                <a:solidFill>
                  <a:srgbClr val="FF0000"/>
                </a:solidFill>
              </a:rPr>
              <a:t>WORK AGAINST FRICTION</a:t>
            </a:r>
            <a:r>
              <a:rPr lang="en-GB"/>
              <a:t>.</a:t>
            </a:r>
          </a:p>
          <a:p>
            <a:pPr algn="ctr"/>
            <a:endParaRPr lang="en-GB"/>
          </a:p>
          <a:p>
            <a:pPr algn="ctr"/>
            <a:r>
              <a:rPr lang="en-GB"/>
              <a:t>GPE lost = work done against friction = force x distance</a:t>
            </a:r>
            <a:endParaRPr lang="en-US"/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3276600" y="5876925"/>
            <a:ext cx="2232025" cy="647700"/>
          </a:xfrm>
          <a:prstGeom prst="wedgeRoundRectCallout">
            <a:avLst>
              <a:gd name="adj1" fmla="val -76602"/>
              <a:gd name="adj2" fmla="val -75981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GB"/>
              <a:t>Why am I smiling so much?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</a:t>
            </a: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	 A dog of mass 1.5 kg slides down a road inclined at 30</a:t>
            </a:r>
            <a:r>
              <a:rPr lang="en-US">
                <a:cs typeface="Arial" charset="0"/>
              </a:rPr>
              <a:t>°. After moving very painfully a distance of 2.5 m the speed of the dog is 2.0 m.s</a:t>
            </a:r>
            <a:r>
              <a:rPr lang="en-US" baseline="30000">
                <a:cs typeface="Arial" charset="0"/>
              </a:rPr>
              <a:t>-1</a:t>
            </a:r>
            <a:r>
              <a:rPr lang="en-US">
                <a:cs typeface="Arial" charset="0"/>
              </a:rPr>
              <a:t>. What is the coefficient of friction?</a:t>
            </a:r>
          </a:p>
        </p:txBody>
      </p:sp>
      <p:pic>
        <p:nvPicPr>
          <p:cNvPr id="14340" name="Picture 4" descr="acid d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5771">
            <a:off x="971550" y="4365625"/>
            <a:ext cx="13049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971550" y="5157788"/>
            <a:ext cx="5688013" cy="1152525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 descr="acid do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285771">
            <a:off x="971550" y="4365625"/>
            <a:ext cx="1304925" cy="981075"/>
          </a:xfrm>
          <a:noFill/>
          <a:ln/>
        </p:spPr>
      </p:pic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</a:t>
            </a: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5613" cy="4852988"/>
          </a:xfrm>
        </p:spPr>
        <p:txBody>
          <a:bodyPr/>
          <a:lstStyle/>
          <a:p>
            <a:pPr>
              <a:buFontTx/>
              <a:buNone/>
            </a:pPr>
            <a:r>
              <a:rPr lang="en-GB" sz="2800"/>
              <a:t>	 </a:t>
            </a:r>
            <a:r>
              <a:rPr lang="en-GB" sz="1600"/>
              <a:t>A dog of mass 1.5 kg slides down a road inclined at 30</a:t>
            </a:r>
            <a:r>
              <a:rPr lang="en-US" sz="1600">
                <a:cs typeface="Arial" charset="0"/>
              </a:rPr>
              <a:t>°. After moving very painfully a distance of 2.5 m the speed of the dog is 2.0 m.s-1. What is the coefficient of friction?</a:t>
            </a:r>
          </a:p>
          <a:p>
            <a:pPr>
              <a:buFontTx/>
              <a:buNone/>
            </a:pPr>
            <a:endParaRPr lang="en-GB" sz="1600">
              <a:cs typeface="Arial" charset="0"/>
            </a:endParaRPr>
          </a:p>
          <a:p>
            <a:pPr>
              <a:buFontTx/>
              <a:buNone/>
            </a:pPr>
            <a:r>
              <a:rPr lang="en-GB" sz="1600">
                <a:cs typeface="Arial" charset="0"/>
              </a:rPr>
              <a:t>Initially E = 0J. After moving 2.5m down the plane E</a:t>
            </a:r>
            <a:r>
              <a:rPr lang="en-GB" sz="1600" baseline="-25000">
                <a:cs typeface="Arial" charset="0"/>
              </a:rPr>
              <a:t>k</a:t>
            </a:r>
            <a:r>
              <a:rPr lang="en-GB" sz="1600">
                <a:cs typeface="Arial" charset="0"/>
              </a:rPr>
              <a:t> = </a:t>
            </a:r>
            <a:r>
              <a:rPr lang="en-US" sz="1600">
                <a:cs typeface="Arial" charset="0"/>
              </a:rPr>
              <a:t>½mv</a:t>
            </a:r>
            <a:r>
              <a:rPr lang="en-US" sz="1600" baseline="30000">
                <a:cs typeface="Arial" charset="0"/>
              </a:rPr>
              <a:t>2</a:t>
            </a:r>
            <a:r>
              <a:rPr lang="en-US" sz="1600">
                <a:cs typeface="Arial" charset="0"/>
              </a:rPr>
              <a:t> = ½x1.5x(2.0)</a:t>
            </a:r>
            <a:r>
              <a:rPr lang="en-US" sz="1600" baseline="30000">
                <a:cs typeface="Arial" charset="0"/>
              </a:rPr>
              <a:t>2</a:t>
            </a:r>
            <a:r>
              <a:rPr lang="en-US" sz="1600">
                <a:cs typeface="Arial" charset="0"/>
              </a:rPr>
              <a:t> = 3 J</a:t>
            </a:r>
          </a:p>
          <a:p>
            <a:pPr>
              <a:buFontTx/>
              <a:buNone/>
            </a:pPr>
            <a:endParaRPr lang="en-GB" sz="1600">
              <a:cs typeface="Arial" charset="0"/>
            </a:endParaRPr>
          </a:p>
          <a:p>
            <a:pPr>
              <a:buFontTx/>
              <a:buNone/>
            </a:pPr>
            <a:r>
              <a:rPr lang="en-GB" sz="1600">
                <a:cs typeface="Arial" charset="0"/>
              </a:rPr>
              <a:t>Loss of GPE = mg</a:t>
            </a:r>
            <a:r>
              <a:rPr lang="el-GR" sz="1600">
                <a:cs typeface="Arial" charset="0"/>
              </a:rPr>
              <a:t>Δ</a:t>
            </a:r>
            <a:r>
              <a:rPr lang="en-GB" sz="1600">
                <a:cs typeface="Arial" charset="0"/>
              </a:rPr>
              <a:t>h = 1.5x10x2.5sin30</a:t>
            </a:r>
            <a:r>
              <a:rPr lang="en-US" sz="1600">
                <a:cs typeface="Arial" charset="0"/>
              </a:rPr>
              <a:t>° = 18.75 J</a:t>
            </a:r>
          </a:p>
          <a:p>
            <a:pPr>
              <a:buFontTx/>
              <a:buNone/>
            </a:pPr>
            <a:endParaRPr lang="en-GB" sz="1600">
              <a:cs typeface="Arial" charset="0"/>
            </a:endParaRPr>
          </a:p>
          <a:p>
            <a:pPr>
              <a:buFontTx/>
              <a:buNone/>
            </a:pPr>
            <a:r>
              <a:rPr lang="en-GB" sz="1600">
                <a:cs typeface="Arial" charset="0"/>
              </a:rPr>
              <a:t>Work done by friction force = Loss of GPE – KE = 18.75 – 3 = 15.75 J</a:t>
            </a:r>
          </a:p>
          <a:p>
            <a:pPr>
              <a:buFontTx/>
              <a:buNone/>
            </a:pPr>
            <a:r>
              <a:rPr lang="en-GB" sz="1600">
                <a:cs typeface="Arial" charset="0"/>
              </a:rPr>
              <a:t>			</a:t>
            </a:r>
          </a:p>
          <a:p>
            <a:pPr>
              <a:buFontTx/>
              <a:buNone/>
            </a:pPr>
            <a:r>
              <a:rPr lang="en-GB" sz="1600">
                <a:cs typeface="Arial" charset="0"/>
              </a:rPr>
              <a:t>				Friction force = </a:t>
            </a:r>
            <a:r>
              <a:rPr lang="el-GR" sz="1600">
                <a:cs typeface="Arial" charset="0"/>
              </a:rPr>
              <a:t>μ</a:t>
            </a:r>
            <a:r>
              <a:rPr lang="en-GB" sz="1600" baseline="-25000">
                <a:cs typeface="Arial" charset="0"/>
              </a:rPr>
              <a:t>k</a:t>
            </a:r>
            <a:r>
              <a:rPr lang="en-GB" sz="1600">
                <a:cs typeface="Arial" charset="0"/>
              </a:rPr>
              <a:t>N = </a:t>
            </a:r>
            <a:r>
              <a:rPr lang="el-GR" sz="1600">
                <a:cs typeface="Arial" charset="0"/>
              </a:rPr>
              <a:t>μ</a:t>
            </a:r>
            <a:r>
              <a:rPr lang="en-GB" sz="1600" baseline="-25000">
                <a:cs typeface="Arial" charset="0"/>
              </a:rPr>
              <a:t>k</a:t>
            </a:r>
            <a:r>
              <a:rPr lang="en-GB" sz="1600">
                <a:cs typeface="Arial" charset="0"/>
              </a:rPr>
              <a:t>mgcos</a:t>
            </a:r>
            <a:r>
              <a:rPr lang="el-GR" sz="1600">
                <a:cs typeface="Arial" charset="0"/>
              </a:rPr>
              <a:t>θ</a:t>
            </a:r>
            <a:r>
              <a:rPr lang="en-GB" sz="1600">
                <a:cs typeface="Arial" charset="0"/>
              </a:rPr>
              <a:t> = 13</a:t>
            </a:r>
            <a:r>
              <a:rPr lang="el-GR" sz="1600">
                <a:cs typeface="Arial" charset="0"/>
              </a:rPr>
              <a:t>μ</a:t>
            </a:r>
            <a:r>
              <a:rPr lang="en-GB" sz="1600" baseline="-25000">
                <a:cs typeface="Arial" charset="0"/>
              </a:rPr>
              <a:t>k</a:t>
            </a:r>
          </a:p>
          <a:p>
            <a:pPr>
              <a:buFontTx/>
              <a:buNone/>
            </a:pPr>
            <a:endParaRPr lang="en-GB" sz="1600" baseline="-25000">
              <a:cs typeface="Arial" charset="0"/>
            </a:endParaRPr>
          </a:p>
          <a:p>
            <a:pPr>
              <a:buFontTx/>
              <a:buNone/>
            </a:pPr>
            <a:r>
              <a:rPr lang="en-GB" sz="1600" baseline="-25000">
                <a:cs typeface="Arial" charset="0"/>
              </a:rPr>
              <a:t>				</a:t>
            </a:r>
            <a:r>
              <a:rPr lang="en-GB" sz="1600">
                <a:cs typeface="Arial" charset="0"/>
              </a:rPr>
              <a:t>Work done = Force x distance = 13</a:t>
            </a:r>
            <a:r>
              <a:rPr lang="el-GR" sz="1600">
                <a:cs typeface="Arial" charset="0"/>
              </a:rPr>
              <a:t>μ</a:t>
            </a:r>
            <a:r>
              <a:rPr lang="en-GB" sz="1600" baseline="-25000">
                <a:cs typeface="Arial" charset="0"/>
              </a:rPr>
              <a:t>k</a:t>
            </a:r>
            <a:r>
              <a:rPr lang="en-GB" sz="1600">
                <a:cs typeface="Arial" charset="0"/>
              </a:rPr>
              <a:t>x2.5 = 15.75</a:t>
            </a:r>
          </a:p>
          <a:p>
            <a:pPr>
              <a:buFontTx/>
              <a:buNone/>
            </a:pPr>
            <a:endParaRPr lang="en-GB" sz="1600">
              <a:cs typeface="Arial" charset="0"/>
            </a:endParaRPr>
          </a:p>
          <a:p>
            <a:pPr>
              <a:buFontTx/>
              <a:buNone/>
            </a:pPr>
            <a:r>
              <a:rPr lang="en-GB" sz="1600">
                <a:cs typeface="Arial" charset="0"/>
              </a:rPr>
              <a:t>							</a:t>
            </a:r>
            <a:r>
              <a:rPr lang="el-GR" sz="1600">
                <a:solidFill>
                  <a:srgbClr val="FF0000"/>
                </a:solidFill>
                <a:cs typeface="Arial" charset="0"/>
              </a:rPr>
              <a:t>μ</a:t>
            </a:r>
            <a:r>
              <a:rPr lang="en-GB" sz="1600" baseline="-25000">
                <a:solidFill>
                  <a:srgbClr val="FF0000"/>
                </a:solidFill>
                <a:cs typeface="Arial" charset="0"/>
              </a:rPr>
              <a:t>k</a:t>
            </a:r>
            <a:r>
              <a:rPr lang="en-GB" sz="1600">
                <a:solidFill>
                  <a:srgbClr val="FF0000"/>
                </a:solidFill>
                <a:cs typeface="Arial" charset="0"/>
              </a:rPr>
              <a:t> = 0.48</a:t>
            </a:r>
            <a:endParaRPr lang="el-GR" sz="16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63492" name="AutoShape 4"/>
          <p:cNvSpPr>
            <a:spLocks noChangeArrowheads="1"/>
          </p:cNvSpPr>
          <p:nvPr/>
        </p:nvSpPr>
        <p:spPr bwMode="auto">
          <a:xfrm>
            <a:off x="971550" y="5157788"/>
            <a:ext cx="5688013" cy="1152525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/>
              <a:t>You need to read about this at home don’t you?</a:t>
            </a:r>
            <a:endParaRPr lang="en-US" sz="4000"/>
          </a:p>
        </p:txBody>
      </p:sp>
      <p:pic>
        <p:nvPicPr>
          <p:cNvPr id="15365" name="Picture 5" descr="reading-1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08225" y="1600200"/>
            <a:ext cx="4525963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2.2 Friction questions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Bowed violin string standing wave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447800"/>
            <a:ext cx="6629400" cy="4972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Bye!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13782"/>
            <a:ext cx="6324600" cy="4756099"/>
          </a:xfrm>
        </p:spPr>
      </p:pic>
    </p:spTree>
    <p:extLst>
      <p:ext uri="{BB962C8B-B14F-4D97-AF65-F5344CB8AC3E}">
        <p14:creationId xmlns:p14="http://schemas.microsoft.com/office/powerpoint/2010/main" val="365720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1502</Words>
  <Application>Microsoft Office PowerPoint</Application>
  <PresentationFormat>On-screen Show (4:3)</PresentationFormat>
  <Paragraphs>395</Paragraphs>
  <Slides>95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Office Theme</vt:lpstr>
      <vt:lpstr>PowerPoint Presentation</vt:lpstr>
      <vt:lpstr>Projectile investigation</vt:lpstr>
      <vt:lpstr>2.2 Forces</vt:lpstr>
      <vt:lpstr>This lesson</vt:lpstr>
      <vt:lpstr>Free-body diagrams</vt:lpstr>
      <vt:lpstr>Free-body diagrams</vt:lpstr>
      <vt:lpstr>Remember!</vt:lpstr>
      <vt:lpstr>Adding forces</vt:lpstr>
      <vt:lpstr>Examples</vt:lpstr>
      <vt:lpstr>Examples</vt:lpstr>
      <vt:lpstr>If stationary (or constant speed)</vt:lpstr>
      <vt:lpstr>Components of weight</vt:lpstr>
      <vt:lpstr>Components of weight</vt:lpstr>
      <vt:lpstr>Examples</vt:lpstr>
      <vt:lpstr>Free-body diagrams - video</vt:lpstr>
      <vt:lpstr>2.2 Free-body diagram worksheet</vt:lpstr>
      <vt:lpstr>Free-body diagrams</vt:lpstr>
      <vt:lpstr>Let’s do some reading!</vt:lpstr>
      <vt:lpstr>This lesson</vt:lpstr>
      <vt:lpstr>Newton’s Laws of Motion</vt:lpstr>
      <vt:lpstr>Newton’s 1st Law</vt:lpstr>
      <vt:lpstr>Newton’s 1st Law</vt:lpstr>
      <vt:lpstr>Newton’s 1st law</vt:lpstr>
      <vt:lpstr>Newton’s first law</vt:lpstr>
      <vt:lpstr>Newton’s first law</vt:lpstr>
      <vt:lpstr>Newton’s first law</vt:lpstr>
      <vt:lpstr>Newton’s first law</vt:lpstr>
      <vt:lpstr>Newton’s first law</vt:lpstr>
      <vt:lpstr>Newton’s first law</vt:lpstr>
      <vt:lpstr>Newton’s first law</vt:lpstr>
      <vt:lpstr>Extension question</vt:lpstr>
      <vt:lpstr>Other examples</vt:lpstr>
      <vt:lpstr>Other examples</vt:lpstr>
      <vt:lpstr>Other examples</vt:lpstr>
      <vt:lpstr>Other examples</vt:lpstr>
      <vt:lpstr>Oooops!</vt:lpstr>
      <vt:lpstr>Another example</vt:lpstr>
      <vt:lpstr>Newton’s 1st law</vt:lpstr>
      <vt:lpstr>Newton’s 1st law</vt:lpstr>
      <vt:lpstr>Newton’s second law</vt:lpstr>
      <vt:lpstr>Let’s go back to Mr Porter on his bike.</vt:lpstr>
      <vt:lpstr>Newton’s 2nd law</vt:lpstr>
      <vt:lpstr>Newton’s 2nd law</vt:lpstr>
      <vt:lpstr>Newton’s 2nd law</vt:lpstr>
      <vt:lpstr>Newton’s 2nd law</vt:lpstr>
      <vt:lpstr>Newton’s 2nd law</vt:lpstr>
      <vt:lpstr>Newton’s 2nd law</vt:lpstr>
      <vt:lpstr>An example</vt:lpstr>
      <vt:lpstr>An example</vt:lpstr>
      <vt:lpstr>Newton’s 3rd law</vt:lpstr>
      <vt:lpstr>Dog and truck</vt:lpstr>
      <vt:lpstr>Dog and truck</vt:lpstr>
      <vt:lpstr>Example question</vt:lpstr>
      <vt:lpstr>Example question</vt:lpstr>
      <vt:lpstr>Example question</vt:lpstr>
      <vt:lpstr>Let’s try some questions!</vt:lpstr>
      <vt:lpstr>This lesson</vt:lpstr>
      <vt:lpstr>Two types of friction</vt:lpstr>
      <vt:lpstr>Two types of friction</vt:lpstr>
      <vt:lpstr>Origin of force</vt:lpstr>
      <vt:lpstr>Origin of force</vt:lpstr>
      <vt:lpstr>Static friction</vt:lpstr>
      <vt:lpstr>Static friction</vt:lpstr>
      <vt:lpstr>Static friction</vt:lpstr>
      <vt:lpstr>Static friction</vt:lpstr>
      <vt:lpstr>Static friction</vt:lpstr>
      <vt:lpstr>Static friction</vt:lpstr>
      <vt:lpstr>Static friction</vt:lpstr>
      <vt:lpstr>Dynamic friction</vt:lpstr>
      <vt:lpstr>Dynamic friction</vt:lpstr>
      <vt:lpstr>Dynamic friction</vt:lpstr>
      <vt:lpstr>Dynamic friction</vt:lpstr>
      <vt:lpstr>Kinetic/dynamic friction</vt:lpstr>
      <vt:lpstr>Kinetic/dynamic friction</vt:lpstr>
      <vt:lpstr>Static and kinetic/dynamic friction</vt:lpstr>
      <vt:lpstr>Note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Mass on an inclined plane</vt:lpstr>
      <vt:lpstr>At the angle that the block just begins to move</vt:lpstr>
      <vt:lpstr>2.2 using an inclined plane to measure coefficients of static friction</vt:lpstr>
      <vt:lpstr>Non-conservative forces</vt:lpstr>
      <vt:lpstr>Example</vt:lpstr>
      <vt:lpstr>Example</vt:lpstr>
      <vt:lpstr>You need to read about this at home don’t you?</vt:lpstr>
      <vt:lpstr>2.2 Friction questions</vt:lpstr>
      <vt:lpstr>Bye!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2.2 Forces</dc:title>
  <dc:creator>Home</dc:creator>
  <cp:lastModifiedBy>Porter, Simon</cp:lastModifiedBy>
  <cp:revision>49</cp:revision>
  <cp:lastPrinted>2014-10-03T07:35:02Z</cp:lastPrinted>
  <dcterms:created xsi:type="dcterms:W3CDTF">2014-07-31T09:18:09Z</dcterms:created>
  <dcterms:modified xsi:type="dcterms:W3CDTF">2014-10-10T12:05:29Z</dcterms:modified>
</cp:coreProperties>
</file>